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  <p:sldMasterId id="2147483656" r:id="rId2"/>
    <p:sldMasterId id="2147483680" r:id="rId3"/>
    <p:sldMasterId id="2147483685" r:id="rId4"/>
    <p:sldMasterId id="2147483699" r:id="rId5"/>
  </p:sldMasterIdLst>
  <p:notesMasterIdLst>
    <p:notesMasterId r:id="rId44"/>
  </p:notesMasterIdLst>
  <p:handoutMasterIdLst>
    <p:handoutMasterId r:id="rId45"/>
  </p:handoutMasterIdLst>
  <p:sldIdLst>
    <p:sldId id="453" r:id="rId6"/>
    <p:sldId id="302" r:id="rId7"/>
    <p:sldId id="454" r:id="rId8"/>
    <p:sldId id="405" r:id="rId9"/>
    <p:sldId id="383" r:id="rId10"/>
    <p:sldId id="406" r:id="rId11"/>
    <p:sldId id="407" r:id="rId12"/>
    <p:sldId id="408" r:id="rId13"/>
    <p:sldId id="409" r:id="rId14"/>
    <p:sldId id="410" r:id="rId15"/>
    <p:sldId id="411" r:id="rId16"/>
    <p:sldId id="393" r:id="rId17"/>
    <p:sldId id="413" r:id="rId18"/>
    <p:sldId id="414" r:id="rId19"/>
    <p:sldId id="412" r:id="rId20"/>
    <p:sldId id="415" r:id="rId21"/>
    <p:sldId id="416" r:id="rId22"/>
    <p:sldId id="417" r:id="rId23"/>
    <p:sldId id="394" r:id="rId24"/>
    <p:sldId id="397" r:id="rId25"/>
    <p:sldId id="398" r:id="rId26"/>
    <p:sldId id="399" r:id="rId27"/>
    <p:sldId id="395" r:id="rId28"/>
    <p:sldId id="400" r:id="rId29"/>
    <p:sldId id="401" r:id="rId30"/>
    <p:sldId id="402" r:id="rId31"/>
    <p:sldId id="404" r:id="rId32"/>
    <p:sldId id="396" r:id="rId33"/>
    <p:sldId id="403" r:id="rId34"/>
    <p:sldId id="449" r:id="rId35"/>
    <p:sldId id="327" r:id="rId36"/>
    <p:sldId id="450" r:id="rId37"/>
    <p:sldId id="451" r:id="rId38"/>
    <p:sldId id="452" r:id="rId39"/>
    <p:sldId id="445" r:id="rId40"/>
    <p:sldId id="446" r:id="rId41"/>
    <p:sldId id="326" r:id="rId42"/>
    <p:sldId id="263" r:id="rId4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F13"/>
    <a:srgbClr val="190300"/>
    <a:srgbClr val="C70500"/>
    <a:srgbClr val="D7EFFF"/>
    <a:srgbClr val="FBEECD"/>
    <a:srgbClr val="CCE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899D6-8AD5-F344-BADB-206C1B95A441}" v="2" dt="2021-07-30T07:19:29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73" autoAdjust="0"/>
    <p:restoredTop sz="84251"/>
  </p:normalViewPr>
  <p:slideViewPr>
    <p:cSldViewPr snapToGrid="0" snapToObjects="1">
      <p:cViewPr varScale="1">
        <p:scale>
          <a:sx n="90" d="100"/>
          <a:sy n="90" d="100"/>
        </p:scale>
        <p:origin x="182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DCE5254A-FBCB-B444-AF72-FCFABD6B9A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C3220B-5B46-9841-98EC-DF5C6E90E4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B67DAF-59A7-5648-9346-451BAEB098C6}" type="datetimeFigureOut">
              <a:rPr lang="es-ES" smtClean="0"/>
              <a:t>1/5/24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297E16-809F-A949-9AF0-120C7A751C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E2FF8AA-833A-2144-90FF-67A4ECDD503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286112-85CF-A846-AAA7-7FFEF9F4425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6195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3AB20-4437-9340-9FF8-81347A87F1AD}" type="datetimeFigureOut">
              <a:rPr lang="es-ES" smtClean="0"/>
              <a:t>1/5/24</a:t>
            </a:fld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41311A-5966-C54A-8A32-DB537D3CAD5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261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41311A-5966-C54A-8A32-DB537D3CAD52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3881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ic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32B78233-A5DB-994B-BD41-02BB62B89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095" y="0"/>
            <a:ext cx="12204096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902393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54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DF7306E1-EC40-8E43-99C5-762DD98192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6893" y="1264063"/>
            <a:ext cx="7570912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spc="0" baseline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96E94D9-77ED-4844-97B3-F10D42E565D1}"/>
              </a:ext>
            </a:extLst>
          </p:cNvPr>
          <p:cNvSpPr txBox="1"/>
          <p:nvPr userDrawn="1"/>
        </p:nvSpPr>
        <p:spPr>
          <a:xfrm>
            <a:off x="329937" y="6202837"/>
            <a:ext cx="1259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98507C16-89E1-4D43-9171-A1CEEE7C010C}" type="datetime1">
              <a:rPr lang="es-ES" sz="14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4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514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6343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E70B0647-F99D-B143-BF1B-E6F019E80A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282295-E075-3B45-A0DF-E107D35A754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4" name="Título 1">
            <a:extLst>
              <a:ext uri="{FF2B5EF4-FFF2-40B4-BE49-F238E27FC236}">
                <a16:creationId xmlns:a16="http://schemas.microsoft.com/office/drawing/2014/main" id="{6F59C235-4023-1844-BD3D-81F0865B65F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35" name="Marcador de texto 25">
            <a:extLst>
              <a:ext uri="{FF2B5EF4-FFF2-40B4-BE49-F238E27FC236}">
                <a16:creationId xmlns:a16="http://schemas.microsoft.com/office/drawing/2014/main" id="{9332EF15-D36E-F84A-9B5F-F02E7CE1DA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36" name="Marcador de texto 25">
            <a:extLst>
              <a:ext uri="{FF2B5EF4-FFF2-40B4-BE49-F238E27FC236}">
                <a16:creationId xmlns:a16="http://schemas.microsoft.com/office/drawing/2014/main" id="{13AACC63-AB3C-0249-B052-AD1891D7FA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7" name="Marcador de texto 25">
            <a:extLst>
              <a:ext uri="{FF2B5EF4-FFF2-40B4-BE49-F238E27FC236}">
                <a16:creationId xmlns:a16="http://schemas.microsoft.com/office/drawing/2014/main" id="{C507ED2C-F0D6-D84B-9EBD-00E50E82B2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3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DFAE4EA-7C1B-6D43-9344-8F84DFD4E4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6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81A690B-B9EB-6D4F-9A68-33AE2EEE38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2897313D-C409-674E-8D7C-4BC767F8D450}"/>
              </a:ext>
            </a:extLst>
          </p:cNvPr>
          <p:cNvSpPr/>
          <p:nvPr userDrawn="1"/>
        </p:nvSpPr>
        <p:spPr>
          <a:xfrm>
            <a:off x="3437467" y="651934"/>
            <a:ext cx="5799666" cy="5808134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6BF6914D-06C1-7B47-BCD5-561F5442B5BC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11D38E7-5D46-9C4F-BCAF-75F99180E380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19E1BAAE-8EE6-1F43-9E88-9DBE86F8F5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9268" y="2633133"/>
            <a:ext cx="4893732" cy="25146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18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volutpatTexto</a:t>
            </a:r>
            <a:r>
              <a:rPr lang="es-ES" dirty="0"/>
              <a:t>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.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11D90907-CBE5-8548-BF18-2645596A87A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3033293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86AB6B6-7055-DF4B-95E8-D3F4472844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3078403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12E5F717-A1F3-BA4E-B751-CA002D046B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3033293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5" name="Marcador de texto 25">
            <a:extLst>
              <a:ext uri="{FF2B5EF4-FFF2-40B4-BE49-F238E27FC236}">
                <a16:creationId xmlns:a16="http://schemas.microsoft.com/office/drawing/2014/main" id="{2ECB263B-A541-D54B-9CD6-FDF7BBE2EE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69268" y="1273885"/>
            <a:ext cx="4893732" cy="77685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1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destacado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667C917-DEA5-934D-B6A4-E3F089665E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16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-94128" y="-47065"/>
            <a:ext cx="6173196" cy="6952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86FB673C-18EC-C947-B374-88F9D520CBE2}"/>
              </a:ext>
            </a:extLst>
          </p:cNvPr>
          <p:cNvSpPr txBox="1">
            <a:spLocks/>
          </p:cNvSpPr>
          <p:nvPr userDrawn="1"/>
        </p:nvSpPr>
        <p:spPr>
          <a:xfrm>
            <a:off x="6405396" y="412825"/>
            <a:ext cx="5464809" cy="173663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200" b="0" i="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00. Título capítulo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775ED96C-8A7C-D448-A949-4DBCC0EB801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59" name="Marcador de texto 6">
            <a:extLst>
              <a:ext uri="{FF2B5EF4-FFF2-40B4-BE49-F238E27FC236}">
                <a16:creationId xmlns:a16="http://schemas.microsoft.com/office/drawing/2014/main" id="{8F3400B1-D594-4442-B737-BCF5A38E0D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62" name="Marcador de texto 25">
            <a:extLst>
              <a:ext uri="{FF2B5EF4-FFF2-40B4-BE49-F238E27FC236}">
                <a16:creationId xmlns:a16="http://schemas.microsoft.com/office/drawing/2014/main" id="{7071F130-476B-F547-91B8-CC3DB646FA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63" name="Marcador de texto 25">
            <a:extLst>
              <a:ext uri="{FF2B5EF4-FFF2-40B4-BE49-F238E27FC236}">
                <a16:creationId xmlns:a16="http://schemas.microsoft.com/office/drawing/2014/main" id="{966C36CF-F134-D443-966D-C0FD80B7D93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75" name="Marcador de texto 72">
            <a:extLst>
              <a:ext uri="{FF2B5EF4-FFF2-40B4-BE49-F238E27FC236}">
                <a16:creationId xmlns:a16="http://schemas.microsoft.com/office/drawing/2014/main" id="{E574A015-B695-054C-8660-B90EFB0B557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76" name="Marcador de texto 72">
            <a:extLst>
              <a:ext uri="{FF2B5EF4-FFF2-40B4-BE49-F238E27FC236}">
                <a16:creationId xmlns:a16="http://schemas.microsoft.com/office/drawing/2014/main" id="{E57B0336-35A7-744C-B23C-CB974E3E196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3021" y="4558926"/>
            <a:ext cx="472116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3021" y="1885739"/>
            <a:ext cx="4748786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33021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E21E2552-C813-F846-AEDA-3751F2FD5B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0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ángulo 31">
            <a:extLst>
              <a:ext uri="{FF2B5EF4-FFF2-40B4-BE49-F238E27FC236}">
                <a16:creationId xmlns:a16="http://schemas.microsoft.com/office/drawing/2014/main" id="{EC5A1A76-DED3-E845-BEE2-CEC5330692FA}"/>
              </a:ext>
            </a:extLst>
          </p:cNvPr>
          <p:cNvSpPr/>
          <p:nvPr userDrawn="1"/>
        </p:nvSpPr>
        <p:spPr>
          <a:xfrm>
            <a:off x="0" y="-3889"/>
            <a:ext cx="60790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1ED7880-D15C-3944-8CCA-292490C09F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78" name="Marcador de texto 6">
            <a:extLst>
              <a:ext uri="{FF2B5EF4-FFF2-40B4-BE49-F238E27FC236}">
                <a16:creationId xmlns:a16="http://schemas.microsoft.com/office/drawing/2014/main" id="{74E002C9-065A-2745-84D6-F0F746DDFB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05396" y="4568825"/>
            <a:ext cx="4715835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79" name="Marcador de texto 72">
            <a:extLst>
              <a:ext uri="{FF2B5EF4-FFF2-40B4-BE49-F238E27FC236}">
                <a16:creationId xmlns:a16="http://schemas.microsoft.com/office/drawing/2014/main" id="{1386661A-C4BB-9D44-9529-77D39FBB837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5396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80" name="Marcador de texto 72">
            <a:extLst>
              <a:ext uri="{FF2B5EF4-FFF2-40B4-BE49-F238E27FC236}">
                <a16:creationId xmlns:a16="http://schemas.microsoft.com/office/drawing/2014/main" id="{4F9B5E30-28D4-134D-ACAF-3A59D70E8ED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05396" y="2424903"/>
            <a:ext cx="4721161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1" name="Marcador de texto 6">
            <a:extLst>
              <a:ext uri="{FF2B5EF4-FFF2-40B4-BE49-F238E27FC236}">
                <a16:creationId xmlns:a16="http://schemas.microsoft.com/office/drawing/2014/main" id="{373FDF6B-B8DD-3043-9C53-9BC45BEE993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7858CACE-248D-0542-9330-FD123F4438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47602718-D3D1-754F-839A-F5A32281991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4" name="Marcador de texto 72">
            <a:extLst>
              <a:ext uri="{FF2B5EF4-FFF2-40B4-BE49-F238E27FC236}">
                <a16:creationId xmlns:a16="http://schemas.microsoft.com/office/drawing/2014/main" id="{56DFAD2A-F2E0-F74A-89E8-ECCE98F861E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25" name="Marcador de texto 72">
            <a:extLst>
              <a:ext uri="{FF2B5EF4-FFF2-40B4-BE49-F238E27FC236}">
                <a16:creationId xmlns:a16="http://schemas.microsoft.com/office/drawing/2014/main" id="{FCAA76A4-2A2C-EE43-9D9B-DF318B0AF2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BD6CA84F-EEBF-1F43-BA6C-8C9BDF679F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D60EF30-241A-3342-80AD-D10B53AC81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5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B3F50DC-F75A-674C-A65B-9D93EA9133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29287" y="0"/>
            <a:ext cx="5962713" cy="6858000"/>
          </a:xfrm>
          <a:prstGeom prst="rect">
            <a:avLst/>
          </a:prstGeom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9CD02AA0-914F-B249-A00E-369D1D4205E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6">
            <a:extLst>
              <a:ext uri="{FF2B5EF4-FFF2-40B4-BE49-F238E27FC236}">
                <a16:creationId xmlns:a16="http://schemas.microsoft.com/office/drawing/2014/main" id="{839E92D0-F74C-D24A-B9B5-A1E9A42049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5089" y="4568825"/>
            <a:ext cx="4688241" cy="11800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ct val="100000"/>
              </a:lnSpc>
              <a:spcBef>
                <a:spcPts val="1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
Lista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3"/>
            <a:ext cx="4693536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65EEC487-2A86-6945-AA4B-CF4C2C1152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D64029-0A92-204A-87B9-1FB3C47A28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23"/>
          <a:stretch/>
        </p:blipFill>
        <p:spPr>
          <a:xfrm>
            <a:off x="6597748" y="0"/>
            <a:ext cx="5615684" cy="686646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0C3593-96E0-5B4D-87BC-EB7EB3CCA73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D79F9DE1-B7ED-FB4C-8312-2BE5BFC035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5E237027-DC7E-9B43-BB10-850FCEC3C65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56DB1BF4-82DE-2D46-95DF-90816C16479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2BDFDAE8-4D7D-7C40-93DC-38873B97E92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18" name="Marcador de texto 72">
            <a:extLst>
              <a:ext uri="{FF2B5EF4-FFF2-40B4-BE49-F238E27FC236}">
                <a16:creationId xmlns:a16="http://schemas.microsoft.com/office/drawing/2014/main" id="{7C4D0A1A-0C45-AC42-8BF1-9C0585D4429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DFCC509-E98E-C347-B5BB-5ECC13E5FB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0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5">
            <a:extLst>
              <a:ext uri="{FF2B5EF4-FFF2-40B4-BE49-F238E27FC236}">
                <a16:creationId xmlns:a16="http://schemas.microsoft.com/office/drawing/2014/main" id="{4600176F-A67F-1C4F-9B01-19EF39884E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602413" y="-1"/>
            <a:ext cx="5589587" cy="6866467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A7C54CE-AA5B-6648-AE4E-9DA0E5BA6F20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F01595CB-EB2D-7741-81D6-1C45679D1180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428A29B-8E68-B94F-B556-33F4E0C76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5" y="884512"/>
            <a:ext cx="4749795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9" name="Marcador de texto 25">
            <a:extLst>
              <a:ext uri="{FF2B5EF4-FFF2-40B4-BE49-F238E27FC236}">
                <a16:creationId xmlns:a16="http://schemas.microsoft.com/office/drawing/2014/main" id="{FB5CB3A2-882C-F642-917B-B21D108C05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5" y="306003"/>
            <a:ext cx="4794904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0" name="Marcador de texto 25">
            <a:extLst>
              <a:ext uri="{FF2B5EF4-FFF2-40B4-BE49-F238E27FC236}">
                <a16:creationId xmlns:a16="http://schemas.microsoft.com/office/drawing/2014/main" id="{52B5DD65-30D1-4D42-9B0C-AD0B23430B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5" y="6399353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70C6720C-1511-414A-BF90-FDBD2BE05A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57465" y="1903855"/>
            <a:ext cx="5520002" cy="1047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5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DESTACADO</a:t>
            </a:r>
          </a:p>
        </p:txBody>
      </p:sp>
      <p:sp>
        <p:nvSpPr>
          <p:cNvPr id="22" name="Marcador de texto 72">
            <a:extLst>
              <a:ext uri="{FF2B5EF4-FFF2-40B4-BE49-F238E27FC236}">
                <a16:creationId xmlns:a16="http://schemas.microsoft.com/office/drawing/2014/main" id="{2AE5EEC3-1C8B-8F4C-B9D9-E28B6D88EA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9176" y="3346065"/>
            <a:ext cx="5543328" cy="195024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6D35D45-7030-2D4B-84F8-52D62A9B50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635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3" name="Marcador de texto 72">
            <a:extLst>
              <a:ext uri="{FF2B5EF4-FFF2-40B4-BE49-F238E27FC236}">
                <a16:creationId xmlns:a16="http://schemas.microsoft.com/office/drawing/2014/main" id="{A7F09EDC-261E-E044-9605-5F48004AA2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4" name="Marcador de texto 72">
            <a:extLst>
              <a:ext uri="{FF2B5EF4-FFF2-40B4-BE49-F238E27FC236}">
                <a16:creationId xmlns:a16="http://schemas.microsoft.com/office/drawing/2014/main" id="{E018DC42-B9C2-B340-BB46-3221EDF869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7B1A6EA-CC82-214E-AC21-5C78BDE6CE27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0DF77F4-4D2F-BE49-8BF4-309589EFCC2D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E0B3C2B-6A56-9B4B-BCC8-AE96AC0EF8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7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0D7C52A1-C3B8-BF40-A9A8-BC187650CF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accent6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C76B19EF-F42C-E749-965B-80312A64DBD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accent6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25">
            <a:extLst>
              <a:ext uri="{FF2B5EF4-FFF2-40B4-BE49-F238E27FC236}">
                <a16:creationId xmlns:a16="http://schemas.microsoft.com/office/drawing/2014/main" id="{A15C4899-7BBA-3945-BA97-98DBFDC717D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661D2BD-CAB8-1245-A6F7-AC8245AA5FB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14F1A5A-5DEC-524D-8958-4A86FCF8FC28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F5DE69-7F84-1C42-9C78-95952CBB2C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84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98B2BFC-9FDE-5B4B-BCF2-2C8FCC4E85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204741AB-5D58-1643-89C3-8D22DB98A0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6893" y="325097"/>
            <a:ext cx="7580339" cy="1207370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80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7256031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494B85F6-9C12-014E-82BC-60AF8367F8F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3552BD7-4574-8743-9150-E62FBA47D1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6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Barra_Gri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4" y="6044491"/>
            <a:ext cx="11464547" cy="5486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60" y="6095427"/>
            <a:ext cx="2743200" cy="365125"/>
          </a:xfrm>
        </p:spPr>
        <p:txBody>
          <a:bodyPr/>
          <a:lstStyle/>
          <a:p>
            <a:fld id="{E340BA3A-5DDA-134E-9763-2B0E440B08E8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5" name="Conector recto 4"/>
          <p:cNvCxnSpPr/>
          <p:nvPr userDrawn="1"/>
        </p:nvCxnSpPr>
        <p:spPr>
          <a:xfrm flipV="1">
            <a:off x="378111" y="690528"/>
            <a:ext cx="11310428" cy="16443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395"/>
            <a:ext cx="5688313" cy="1194031"/>
          </a:xfrm>
        </p:spPr>
        <p:txBody>
          <a:bodyPr anchor="t">
            <a:normAutofit/>
          </a:bodyPr>
          <a:lstStyle>
            <a:lvl1pPr>
              <a:defRPr sz="1867" b="0" i="0">
                <a:solidFill>
                  <a:srgbClr val="5D5D5D"/>
                </a:solidFill>
                <a:latin typeface="ApexNew-Light"/>
                <a:cs typeface="ApexNew-Ligh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10401" y="272873"/>
            <a:ext cx="5108291" cy="36244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rgbClr val="E05729"/>
                </a:solidFill>
              </a:defRPr>
            </a:lvl1pPr>
          </a:lstStyle>
          <a:p>
            <a:pPr lvl="0"/>
            <a:r>
              <a:rPr lang="es-ES_tradnl" dirty="0"/>
              <a:t>Haga clic para agregar titulo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34779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 b="0" i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CE1C3B5F-C576-0340-8C46-8F0394A7BBF3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5EBDB8-65D6-0E4A-B030-1E865AEFC8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001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260B25-D7BA-5A4F-A01B-7563FAF0061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tx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ED909F-28E6-984F-856C-41D30A7FF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40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98A526-CE28-4F45-95D2-5AA607C91AE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18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6151563" y="1885739"/>
            <a:ext cx="5345672" cy="429318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B7C310A-8378-204B-90CA-231BD0D04605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6B7BD8C-AC39-B444-ADFB-2BCC888CC73A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21FF0CA2-4EAC-214E-B68A-3E2098B3D46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3" name="Marcador de texto 25">
            <a:extLst>
              <a:ext uri="{FF2B5EF4-FFF2-40B4-BE49-F238E27FC236}">
                <a16:creationId xmlns:a16="http://schemas.microsoft.com/office/drawing/2014/main" id="{18F6060D-7439-1646-89FC-3BB88093D95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15" name="Marcador de texto 72">
            <a:extLst>
              <a:ext uri="{FF2B5EF4-FFF2-40B4-BE49-F238E27FC236}">
                <a16:creationId xmlns:a16="http://schemas.microsoft.com/office/drawing/2014/main" id="{B36E819B-B0B5-1E42-AA60-3FAC998399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5089" y="1885739"/>
            <a:ext cx="4721161" cy="3429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1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párrafo</a:t>
            </a:r>
          </a:p>
        </p:txBody>
      </p:sp>
      <p:sp>
        <p:nvSpPr>
          <p:cNvPr id="16" name="Marcador de texto 72">
            <a:extLst>
              <a:ext uri="{FF2B5EF4-FFF2-40B4-BE49-F238E27FC236}">
                <a16:creationId xmlns:a16="http://schemas.microsoft.com/office/drawing/2014/main" id="{AE970B53-C2DA-7C41-A63E-932C2473528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090" y="2424902"/>
            <a:ext cx="4693536" cy="374729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00"/>
              </a:spcBef>
              <a:buNone/>
              <a:defRPr sz="13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pequeño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 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br>
              <a:rPr lang="es-ES" dirty="0"/>
            </a:br>
            <a:endParaRPr lang="es-ES" dirty="0"/>
          </a:p>
          <a:p>
            <a:r>
              <a:rPr lang="es-ES" dirty="0"/>
              <a:t>Ut </a:t>
            </a:r>
            <a:r>
              <a:rPr lang="es-ES" dirty="0" err="1"/>
              <a:t>wisi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 ad </a:t>
            </a:r>
            <a:r>
              <a:rPr lang="es-ES" dirty="0" err="1"/>
              <a:t>minim</a:t>
            </a:r>
            <a:r>
              <a:rPr lang="es-ES" dirty="0"/>
              <a:t> </a:t>
            </a:r>
            <a:r>
              <a:rPr lang="es-ES" dirty="0" err="1"/>
              <a:t>veniam</a:t>
            </a:r>
            <a:r>
              <a:rPr lang="es-ES" dirty="0"/>
              <a:t>, </a:t>
            </a:r>
            <a:r>
              <a:rPr lang="es-ES" dirty="0" err="1"/>
              <a:t>quis</a:t>
            </a:r>
            <a:r>
              <a:rPr lang="es-ES" dirty="0"/>
              <a:t> </a:t>
            </a:r>
            <a:r>
              <a:rPr lang="es-ES" dirty="0" err="1"/>
              <a:t>nostrud</a:t>
            </a:r>
            <a:r>
              <a:rPr lang="es-ES" dirty="0"/>
              <a:t> </a:t>
            </a:r>
            <a:r>
              <a:rPr lang="es-ES" dirty="0" err="1"/>
              <a:t>exerci</a:t>
            </a:r>
            <a:r>
              <a:rPr lang="es-ES" dirty="0"/>
              <a:t> </a:t>
            </a:r>
            <a:r>
              <a:rPr lang="es-ES" dirty="0" err="1"/>
              <a:t>tation</a:t>
            </a:r>
            <a:r>
              <a:rPr lang="es-ES" dirty="0"/>
              <a:t>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suscipit</a:t>
            </a:r>
            <a:r>
              <a:rPr lang="es-ES" dirty="0"/>
              <a:t> </a:t>
            </a:r>
            <a:r>
              <a:rPr lang="es-ES" dirty="0" err="1"/>
              <a:t>lobortis</a:t>
            </a:r>
            <a:r>
              <a:rPr lang="es-ES" dirty="0"/>
              <a:t> </a:t>
            </a:r>
            <a:r>
              <a:rPr lang="es-ES" dirty="0" err="1"/>
              <a:t>nisl</a:t>
            </a:r>
            <a:r>
              <a:rPr lang="es-ES" dirty="0"/>
              <a:t> ut </a:t>
            </a:r>
            <a:r>
              <a:rPr lang="es-ES" dirty="0" err="1"/>
              <a:t>aliquip</a:t>
            </a:r>
            <a:r>
              <a:rPr lang="es-ES" dirty="0"/>
              <a:t> ex </a:t>
            </a:r>
            <a:r>
              <a:rPr lang="es-ES" dirty="0" err="1"/>
              <a:t>ea</a:t>
            </a:r>
            <a:r>
              <a:rPr lang="es-ES" dirty="0"/>
              <a:t> commodo </a:t>
            </a:r>
            <a:r>
              <a:rPr lang="es-ES" dirty="0" err="1"/>
              <a:t>consequat</a:t>
            </a:r>
            <a:r>
              <a:rPr lang="es-ES" dirty="0"/>
              <a:t>. Destacado </a:t>
            </a:r>
            <a:r>
              <a:rPr lang="es-ES" dirty="0" err="1"/>
              <a:t>autem</a:t>
            </a:r>
            <a:r>
              <a:rPr lang="es-ES" dirty="0"/>
              <a:t>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eum</a:t>
            </a:r>
            <a:r>
              <a:rPr lang="es-ES" dirty="0"/>
              <a:t> </a:t>
            </a:r>
            <a:r>
              <a:rPr lang="es-ES" dirty="0" err="1"/>
              <a:t>iriure</a:t>
            </a:r>
            <a:r>
              <a:rPr lang="es-ES" dirty="0"/>
              <a:t> dolor in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, </a:t>
            </a:r>
            <a:r>
              <a:rPr lang="es-ES" dirty="0" err="1"/>
              <a:t>vel</a:t>
            </a:r>
            <a:r>
              <a:rPr lang="es-ES" dirty="0"/>
              <a:t> </a:t>
            </a:r>
            <a:r>
              <a:rPr lang="es-ES" dirty="0" err="1"/>
              <a:t>illum</a:t>
            </a:r>
            <a:r>
              <a:rPr lang="es-ES" dirty="0"/>
              <a:t> </a:t>
            </a:r>
            <a:r>
              <a:rPr lang="es-ES" dirty="0" err="1"/>
              <a:t>dolore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</a:t>
            </a:r>
            <a:r>
              <a:rPr lang="es-ES" dirty="0" err="1"/>
              <a:t>feugiat</a:t>
            </a:r>
            <a:r>
              <a:rPr lang="es-ES" dirty="0"/>
              <a:t>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facilisis</a:t>
            </a:r>
            <a:r>
              <a:rPr lang="es-ES" dirty="0"/>
              <a:t> at vero eros et </a:t>
            </a:r>
            <a:r>
              <a:rPr lang="es-ES" dirty="0" err="1"/>
              <a:t>accumsan</a:t>
            </a:r>
            <a:r>
              <a:rPr lang="es-ES" dirty="0"/>
              <a:t> et </a:t>
            </a:r>
            <a:r>
              <a:rPr lang="es-ES" dirty="0" err="1"/>
              <a:t>iusto</a:t>
            </a:r>
            <a:r>
              <a:rPr lang="es-ES" dirty="0"/>
              <a:t> odio </a:t>
            </a:r>
            <a:r>
              <a:rPr lang="es-ES" dirty="0" err="1"/>
              <a:t>dignissim</a:t>
            </a:r>
            <a:r>
              <a:rPr lang="es-ES" dirty="0"/>
              <a:t> </a:t>
            </a:r>
            <a:r>
              <a:rPr lang="es-ES" dirty="0" err="1"/>
              <a:t>qui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in </a:t>
            </a:r>
            <a:r>
              <a:rPr lang="es-ES" dirty="0" err="1"/>
              <a:t>vulputate</a:t>
            </a:r>
            <a:r>
              <a:rPr lang="es-ES" dirty="0"/>
              <a:t> </a:t>
            </a:r>
            <a:r>
              <a:rPr lang="es-ES" dirty="0" err="1"/>
              <a:t>velit</a:t>
            </a:r>
            <a:r>
              <a:rPr lang="es-ES" dirty="0"/>
              <a:t> </a:t>
            </a:r>
            <a:r>
              <a:rPr lang="es-ES" dirty="0" err="1"/>
              <a:t>esse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.</a:t>
            </a: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76B0727-BD79-384E-8DC7-DBAF1B2628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21161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4470525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77" name="Marcador de texto 25">
            <a:extLst>
              <a:ext uri="{FF2B5EF4-FFF2-40B4-BE49-F238E27FC236}">
                <a16:creationId xmlns:a16="http://schemas.microsoft.com/office/drawing/2014/main" id="{A246425E-9EFA-A848-8A09-15535F0A6E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3" name="Marcador de gráfico 2">
            <a:extLst>
              <a:ext uri="{FF2B5EF4-FFF2-40B4-BE49-F238E27FC236}">
                <a16:creationId xmlns:a16="http://schemas.microsoft.com/office/drawing/2014/main" id="{185F0562-4270-2042-B1D5-CAF7DABDD0AF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257464" y="1713870"/>
            <a:ext cx="11705935" cy="4493034"/>
          </a:xfrm>
          <a:prstGeom prst="rect">
            <a:avLst/>
          </a:prstGeom>
        </p:spPr>
        <p:txBody>
          <a:bodyPr/>
          <a:lstStyle>
            <a:lvl1pPr>
              <a:defRPr>
                <a:latin typeface="Visuelt Pro" panose="020B05030402020401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D58DC16-EC79-6440-A94E-67875825DDA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4D65852-7D58-CC4D-BD65-45526DB8C0C5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7" name="Marcador de texto 25">
            <a:extLst>
              <a:ext uri="{FF2B5EF4-FFF2-40B4-BE49-F238E27FC236}">
                <a16:creationId xmlns:a16="http://schemas.microsoft.com/office/drawing/2014/main" id="{034CA42C-4E50-2846-B4B3-FAA21F2D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8" name="Marcador de texto 25">
            <a:extLst>
              <a:ext uri="{FF2B5EF4-FFF2-40B4-BE49-F238E27FC236}">
                <a16:creationId xmlns:a16="http://schemas.microsoft.com/office/drawing/2014/main" id="{4C4C77CA-E7C4-9444-AC8C-2DD9822001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3522011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adroTexto 43">
            <a:extLst>
              <a:ext uri="{FF2B5EF4-FFF2-40B4-BE49-F238E27FC236}">
                <a16:creationId xmlns:a16="http://schemas.microsoft.com/office/drawing/2014/main" id="{96E9210F-E773-2543-8EEC-1DE0DE394513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b="0" i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16/9/20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9516FFB-140D-7F43-8F92-D678D3213C23}"/>
              </a:ext>
            </a:extLst>
          </p:cNvPr>
          <p:cNvSpPr txBox="1"/>
          <p:nvPr userDrawn="1"/>
        </p:nvSpPr>
        <p:spPr>
          <a:xfrm>
            <a:off x="10907121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E2259C4-CD4B-2046-B015-723CB0297D2E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texto 25">
            <a:extLst>
              <a:ext uri="{FF2B5EF4-FFF2-40B4-BE49-F238E27FC236}">
                <a16:creationId xmlns:a16="http://schemas.microsoft.com/office/drawing/2014/main" id="{AC0AA867-10A7-7D46-BF36-E4FF1D0980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743460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sp>
        <p:nvSpPr>
          <p:cNvPr id="11" name="Marcador de texto 25">
            <a:extLst>
              <a:ext uri="{FF2B5EF4-FFF2-40B4-BE49-F238E27FC236}">
                <a16:creationId xmlns:a16="http://schemas.microsoft.com/office/drawing/2014/main" id="{E8BC292C-9D62-CF4E-912D-573826214E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89157"/>
            <a:ext cx="4743460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12" name="Marcador de texto 25">
            <a:extLst>
              <a:ext uri="{FF2B5EF4-FFF2-40B4-BE49-F238E27FC236}">
                <a16:creationId xmlns:a16="http://schemas.microsoft.com/office/drawing/2014/main" id="{0C50A9C2-B17E-7B4C-86D3-D8EE0654C9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57464" y="306003"/>
            <a:ext cx="4794905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</p:spTree>
    <p:extLst>
      <p:ext uri="{BB962C8B-B14F-4D97-AF65-F5344CB8AC3E}">
        <p14:creationId xmlns:p14="http://schemas.microsoft.com/office/powerpoint/2010/main" val="2059587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42E1C2F-5BF7-6A4B-B25E-96F8E791510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51227" y="0"/>
            <a:ext cx="12192000" cy="6858000"/>
          </a:xfrm>
          <a:prstGeom prst="rect">
            <a:avLst/>
          </a:prstGeom>
        </p:spPr>
      </p:pic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B6CB6766-AA25-7F46-A3DD-4D70475B902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D66E09DF-0CE0-6C40-9D23-6DF3B17D892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7" name="Marcador de texto 25">
            <a:extLst>
              <a:ext uri="{FF2B5EF4-FFF2-40B4-BE49-F238E27FC236}">
                <a16:creationId xmlns:a16="http://schemas.microsoft.com/office/drawing/2014/main" id="{0B94D12C-EF15-7241-8F8A-D85C9BC4DD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107709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617382A-8AAA-CB48-A11C-E5B5301F0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609"/>
            <a:ext cx="12169585" cy="6845391"/>
          </a:xfrm>
          <a:prstGeom prst="rect">
            <a:avLst/>
          </a:prstGeom>
        </p:spPr>
      </p:pic>
      <p:sp>
        <p:nvSpPr>
          <p:cNvPr id="18" name="Marcador de texto 13">
            <a:extLst>
              <a:ext uri="{FF2B5EF4-FFF2-40B4-BE49-F238E27FC236}">
                <a16:creationId xmlns:a16="http://schemas.microsoft.com/office/drawing/2014/main" id="{39E87D53-8499-8044-B22E-74D4F56221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8160" y="5054600"/>
            <a:ext cx="11415107" cy="948267"/>
          </a:xfrm>
          <a:prstGeom prst="rect">
            <a:avLst/>
          </a:prstGeom>
        </p:spPr>
        <p:txBody>
          <a:bodyPr wrap="square" lIns="0" tIns="0" rIns="0" bIns="0" anchor="b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capítulo</a:t>
            </a:r>
          </a:p>
        </p:txBody>
      </p:sp>
      <p:sp>
        <p:nvSpPr>
          <p:cNvPr id="19" name="Marcador de texto 13">
            <a:extLst>
              <a:ext uri="{FF2B5EF4-FFF2-40B4-BE49-F238E27FC236}">
                <a16:creationId xmlns:a16="http://schemas.microsoft.com/office/drawing/2014/main" id="{4CD4E9A0-39A8-774F-8E5D-965329C42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8160" y="4125011"/>
            <a:ext cx="11415107" cy="922865"/>
          </a:xfrm>
          <a:prstGeom prst="rect">
            <a:avLst/>
          </a:prstGeom>
        </p:spPr>
        <p:txBody>
          <a:bodyPr wrap="square" lIns="0" tIns="0" rIns="0" bIns="0" anchor="t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6100" b="0" i="0" spc="-100" baseline="0">
                <a:solidFill>
                  <a:schemeClr val="tx1"/>
                </a:solidFill>
                <a:latin typeface="Periodico Display UltraLight" panose="0200050407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00</a:t>
            </a:r>
            <a:br>
              <a:rPr lang="es-ES" dirty="0"/>
            </a:br>
            <a:endParaRPr lang="es-ES" dirty="0"/>
          </a:p>
        </p:txBody>
      </p:sp>
      <p:sp>
        <p:nvSpPr>
          <p:cNvPr id="6" name="Marcador de texto 25">
            <a:extLst>
              <a:ext uri="{FF2B5EF4-FFF2-40B4-BE49-F238E27FC236}">
                <a16:creationId xmlns:a16="http://schemas.microsoft.com/office/drawing/2014/main" id="{776F372C-FA44-BC4A-802E-1F501B30927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28160" y="6392630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Subtítulo presentación</a:t>
            </a:r>
          </a:p>
        </p:txBody>
      </p:sp>
    </p:spTree>
    <p:extLst>
      <p:ext uri="{BB962C8B-B14F-4D97-AF65-F5344CB8AC3E}">
        <p14:creationId xmlns:p14="http://schemas.microsoft.com/office/powerpoint/2010/main" val="873717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Barra_Gris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44" y="6044491"/>
            <a:ext cx="11464547" cy="54864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60" y="6095427"/>
            <a:ext cx="2743200" cy="365125"/>
          </a:xfrm>
        </p:spPr>
        <p:txBody>
          <a:bodyPr/>
          <a:lstStyle/>
          <a:p>
            <a:fld id="{E340BA3A-5DDA-134E-9763-2B0E440B08E8}" type="slidenum">
              <a:rPr lang="es-ES_tradnl" smtClean="0"/>
              <a:t>‹Nº›</a:t>
            </a:fld>
            <a:endParaRPr lang="es-ES_tradnl"/>
          </a:p>
        </p:txBody>
      </p:sp>
      <p:cxnSp>
        <p:nvCxnSpPr>
          <p:cNvPr id="5" name="Conector recto 4"/>
          <p:cNvCxnSpPr/>
          <p:nvPr userDrawn="1"/>
        </p:nvCxnSpPr>
        <p:spPr>
          <a:xfrm flipV="1">
            <a:off x="378111" y="690528"/>
            <a:ext cx="11310428" cy="16443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17395"/>
            <a:ext cx="5688313" cy="1194031"/>
          </a:xfrm>
        </p:spPr>
        <p:txBody>
          <a:bodyPr anchor="t">
            <a:normAutofit/>
          </a:bodyPr>
          <a:lstStyle>
            <a:lvl1pPr>
              <a:defRPr sz="1867" b="0" i="0">
                <a:solidFill>
                  <a:srgbClr val="5D5D5D"/>
                </a:solidFill>
                <a:latin typeface="ApexNew-Light"/>
                <a:cs typeface="ApexNew-Light"/>
              </a:defRPr>
            </a:lvl1pPr>
          </a:lstStyle>
          <a:p>
            <a:r>
              <a:rPr lang="es-ES" dirty="0"/>
              <a:t>Clic para editar título</a:t>
            </a:r>
            <a:endParaRPr lang="en-US" dirty="0"/>
          </a:p>
        </p:txBody>
      </p:sp>
      <p:sp>
        <p:nvSpPr>
          <p:cNvPr id="12" name="Marcador de texto 11"/>
          <p:cNvSpPr>
            <a:spLocks noGrp="1"/>
          </p:cNvSpPr>
          <p:nvPr>
            <p:ph type="body" sz="quarter" idx="13" hasCustomPrompt="1"/>
          </p:nvPr>
        </p:nvSpPr>
        <p:spPr>
          <a:xfrm>
            <a:off x="6810401" y="272873"/>
            <a:ext cx="5108291" cy="36244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rgbClr val="E05729"/>
                </a:solidFill>
              </a:defRPr>
            </a:lvl1pPr>
          </a:lstStyle>
          <a:p>
            <a:pPr lvl="0"/>
            <a:r>
              <a:rPr lang="es-ES_tradnl" dirty="0"/>
              <a:t>Haga clic para agregar titulo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3719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7FDEB1-C7E7-264E-BEF2-65660E1A7C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B50D3FED-6049-FA4B-8A37-E5F06A6B46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 b="0" i="0"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CEBB2E2-DBE2-7D45-85D9-738DBA6B0366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r">
              <a:buFont typeface="Arial" panose="020B0604020202020204" pitchFamily="34" charset="0"/>
              <a:buNone/>
            </a:pPr>
            <a:fld id="{CE1C3B5F-C576-0340-8C46-8F0394A7BBF3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20E762A7-AB1F-594B-A340-FF5D4F7B0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468D7502-58FE-6643-944A-CFE1CE85A5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32" name="Marcador de texto 25">
            <a:extLst>
              <a:ext uri="{FF2B5EF4-FFF2-40B4-BE49-F238E27FC236}">
                <a16:creationId xmlns:a16="http://schemas.microsoft.com/office/drawing/2014/main" id="{66002469-9E56-F043-A66E-8B630B63C4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55EBDB8-65D6-0E4A-B030-1E865AEFC8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932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D36275F-3158-3E40-8E88-18EE0F31E9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BB85E97A-5666-E74E-8C82-E93E0115A0AD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9260B25-D7BA-5A4F-A01B-7563FAF0061D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ED958E88-22D3-0C44-BFB4-AEE9C2E9E4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6" name="Marcador de texto 25">
            <a:extLst>
              <a:ext uri="{FF2B5EF4-FFF2-40B4-BE49-F238E27FC236}">
                <a16:creationId xmlns:a16="http://schemas.microsoft.com/office/drawing/2014/main" id="{ABE3CAE6-A0C4-B541-8898-3F0AD2B6B9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tx2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0903A72B-184E-694C-8C61-13AE768339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tx2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7D603DB6-623D-C140-BDFA-A8C98EA0438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7ED909F-28E6-984F-856C-41D30A7FF5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416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uadroTexto 20">
            <a:extLst>
              <a:ext uri="{FF2B5EF4-FFF2-40B4-BE49-F238E27FC236}">
                <a16:creationId xmlns:a16="http://schemas.microsoft.com/office/drawing/2014/main" id="{275D6B4F-3422-354D-92D6-68B215D03878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AB98A526-CE28-4F45-95D2-5AA607C91AEB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8AD0D27-82CE-3F4B-93C5-CC5AE27378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7" name="Marcador de texto 25">
            <a:extLst>
              <a:ext uri="{FF2B5EF4-FFF2-40B4-BE49-F238E27FC236}">
                <a16:creationId xmlns:a16="http://schemas.microsoft.com/office/drawing/2014/main" id="{FA47B6BD-8F6C-234F-89B1-1F018BA062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5337"/>
            <a:ext cx="411424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8" name="Marcador de texto 25">
            <a:extLst>
              <a:ext uri="{FF2B5EF4-FFF2-40B4-BE49-F238E27FC236}">
                <a16:creationId xmlns:a16="http://schemas.microsoft.com/office/drawing/2014/main" id="{2CBF1D92-964D-4347-A9A3-234AF31941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15935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9" name="Marcador de texto 25">
            <a:extLst>
              <a:ext uri="{FF2B5EF4-FFF2-40B4-BE49-F238E27FC236}">
                <a16:creationId xmlns:a16="http://schemas.microsoft.com/office/drawing/2014/main" id="{7C0E5D8D-2821-A24F-AEB3-EE095E1CE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3"/>
            <a:ext cx="411424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B9C683-3668-2A4A-BFC7-40FEF8C838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30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46EBC75A-9B7A-B54E-85DF-B79AF25D84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7EDF925-D83E-B04E-B5F9-5E5F42ED1EF9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8778311B-4D4E-1F47-916B-BE429DFEDB89}" type="datetime1">
              <a:rPr lang="es-ES" sz="1200" b="0" i="0" smtClean="0">
                <a:solidFill>
                  <a:schemeClr val="bg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bg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0C7BAFB5-0C3A-1442-A5F8-7E6F75E3487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3079" y="1997132"/>
            <a:ext cx="10645842" cy="3433758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Font typeface="Arial" panose="020B0604020202020204" pitchFamily="34" charset="0"/>
              <a:buNone/>
              <a:defRPr sz="5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s-ES" dirty="0"/>
              <a:t>Texto destacado </a:t>
            </a:r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consectetuer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, sed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nonummy</a:t>
            </a:r>
            <a:r>
              <a:rPr lang="es-ES" dirty="0"/>
              <a:t> </a:t>
            </a:r>
            <a:r>
              <a:rPr lang="es-ES" dirty="0" err="1"/>
              <a:t>nibh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 </a:t>
            </a:r>
            <a:r>
              <a:rPr lang="es-ES" dirty="0" err="1"/>
              <a:t>tincidunt</a:t>
            </a:r>
            <a:r>
              <a:rPr lang="es-ES" dirty="0"/>
              <a:t> ut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destacat</a:t>
            </a:r>
            <a:r>
              <a:rPr lang="es-ES" dirty="0"/>
              <a:t> magna </a:t>
            </a:r>
            <a:r>
              <a:rPr lang="es-ES" dirty="0" err="1"/>
              <a:t>aliquam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volutpat</a:t>
            </a:r>
            <a:r>
              <a:rPr lang="es-ES" dirty="0"/>
              <a:t>.</a:t>
            </a:r>
          </a:p>
        </p:txBody>
      </p:sp>
      <p:sp>
        <p:nvSpPr>
          <p:cNvPr id="21" name="Marcador de texto 25">
            <a:extLst>
              <a:ext uri="{FF2B5EF4-FFF2-40B4-BE49-F238E27FC236}">
                <a16:creationId xmlns:a16="http://schemas.microsoft.com/office/drawing/2014/main" id="{4D65E536-901D-004C-A655-0B89E3C73F7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7464" y="894089"/>
            <a:ext cx="4159359" cy="5236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0" i="0">
                <a:solidFill>
                  <a:schemeClr val="bg1"/>
                </a:solidFill>
                <a:latin typeface="Periodico Display" panose="02000504080000020004" pitchFamily="2" charset="77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Título </a:t>
            </a:r>
            <a:r>
              <a:rPr lang="es-ES" dirty="0" err="1"/>
              <a:t>slide</a:t>
            </a:r>
            <a:endParaRPr lang="es-ES" dirty="0"/>
          </a:p>
        </p:txBody>
      </p:sp>
      <p:sp>
        <p:nvSpPr>
          <p:cNvPr id="22" name="Marcador de texto 25">
            <a:extLst>
              <a:ext uri="{FF2B5EF4-FFF2-40B4-BE49-F238E27FC236}">
                <a16:creationId xmlns:a16="http://schemas.microsoft.com/office/drawing/2014/main" id="{473DFD97-5404-A343-A081-6506159B58C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57464" y="306003"/>
            <a:ext cx="4204469" cy="282083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s-ES" dirty="0"/>
              <a:t>00. Título capítulo</a:t>
            </a:r>
          </a:p>
        </p:txBody>
      </p:sp>
      <p:sp>
        <p:nvSpPr>
          <p:cNvPr id="23" name="Marcador de texto 25">
            <a:extLst>
              <a:ext uri="{FF2B5EF4-FFF2-40B4-BE49-F238E27FC236}">
                <a16:creationId xmlns:a16="http://schemas.microsoft.com/office/drawing/2014/main" id="{3D52AA22-C61D-7041-9072-B6901BA935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57464" y="6399354"/>
            <a:ext cx="4159359" cy="276999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200" b="0">
                <a:solidFill>
                  <a:schemeClr val="bg1"/>
                </a:solidFill>
                <a:latin typeface="Visuelt Pro" panose="020B0503040202040104" pitchFamily="34" charset="0"/>
              </a:defRPr>
            </a:lvl1pPr>
          </a:lstStyle>
          <a:p>
            <a:r>
              <a:rPr lang="es-ES" dirty="0"/>
              <a:t>Título presentación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E322B15-8164-CE48-95D2-5BCAC33B52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57743" y="126162"/>
            <a:ext cx="1205070" cy="60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7110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.png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15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94" r:id="rId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0747F716-090E-B946-B4CB-5827382B29E0}"/>
              </a:ext>
            </a:extLst>
          </p:cNvPr>
          <p:cNvSpPr txBox="1">
            <a:spLocks/>
          </p:cNvSpPr>
          <p:nvPr userDrawn="1"/>
        </p:nvSpPr>
        <p:spPr>
          <a:xfrm>
            <a:off x="8752475" y="6476458"/>
            <a:ext cx="3139920" cy="15173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1200" b="1" i="0" kern="1200" spc="0" baseline="0">
                <a:solidFill>
                  <a:schemeClr val="accent4"/>
                </a:solidFill>
                <a:latin typeface="FS Pimlico" panose="02000506060000020004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0ECEC12-63F7-EE49-8F2F-F20D400E7432}"/>
              </a:ext>
            </a:extLst>
          </p:cNvPr>
          <p:cNvSpPr txBox="1"/>
          <p:nvPr userDrawn="1"/>
        </p:nvSpPr>
        <p:spPr>
          <a:xfrm>
            <a:off x="10915587" y="6399354"/>
            <a:ext cx="10562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536E1CEB-2839-3B40-8977-39DC6F2447A7}" type="datetime1">
              <a:rPr lang="es-ES" sz="1200" b="0" i="0" smtClean="0">
                <a:solidFill>
                  <a:schemeClr val="tx1"/>
                </a:solidFill>
                <a:latin typeface="Visuelt Pro" panose="020B0503040202040104" pitchFamily="34" charset="0"/>
                <a:cs typeface="Arial" panose="020B0604020202020204" pitchFamily="34" charset="0"/>
              </a:rPr>
              <a:t>1/5/24</a:t>
            </a:fld>
            <a:endParaRPr lang="es-ES" sz="1200" b="0" i="0" dirty="0">
              <a:solidFill>
                <a:schemeClr val="tx1"/>
              </a:solidFill>
              <a:latin typeface="Visuelt Pro" panose="020B05030402020401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54D6626-89B3-4C4C-8784-DAC496715A1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65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58" r:id="rId2"/>
    <p:sldLayoutId id="214748372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75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81" r:id="rId2"/>
    <p:sldLayoutId id="2147483686" r:id="rId3"/>
    <p:sldLayoutId id="2147483687" r:id="rId4"/>
    <p:sldLayoutId id="2147483714" r:id="rId5"/>
    <p:sldLayoutId id="2147483682" r:id="rId6"/>
    <p:sldLayoutId id="2147483693" r:id="rId7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9456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2" r:id="rId2"/>
    <p:sldLayoutId id="2147483703" r:id="rId3"/>
    <p:sldLayoutId id="2147483704" r:id="rId4"/>
    <p:sldLayoutId id="2147483705" r:id="rId5"/>
    <p:sldLayoutId id="2147483715" r:id="rId6"/>
    <p:sldLayoutId id="2147483716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BBFDA9-87ED-7D4D-9C52-65C4019581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857743" y="126162"/>
            <a:ext cx="1205070" cy="60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41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biomejournal.biomedcentral.com/articles/10.1186/s40168-017-0237-y" TargetMode="External"/><Relationship Id="rId2" Type="http://schemas.openxmlformats.org/officeDocument/2006/relationships/hyperlink" Target="https://journals.plos.org/ploscompbiol/article?id=10.1371/journal.pcbi.1003531" TargetMode="Externa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rdrr.io/bioc/phyloseq/man/rank_names.html" TargetMode="External"/><Relationship Id="rId2" Type="http://schemas.openxmlformats.org/officeDocument/2006/relationships/hyperlink" Target="https://rdrr.io/bioc/phyloseq/man/get_taxa_unique.html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rdrr.io/r/base/logical.html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5911E35-1556-9C46-AA83-C01215B09DED}"/>
              </a:ext>
            </a:extLst>
          </p:cNvPr>
          <p:cNvSpPr txBox="1"/>
          <p:nvPr/>
        </p:nvSpPr>
        <p:spPr>
          <a:xfrm>
            <a:off x="5950478" y="4774872"/>
            <a:ext cx="4269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pex New"/>
                <a:ea typeface="+mj-ea"/>
                <a:cs typeface="+mj-cs"/>
              </a:rPr>
              <a:t>Dra. María </a:t>
            </a:r>
            <a:r>
              <a:rPr lang="es-ES" dirty="0" err="1">
                <a:latin typeface="Apex New"/>
                <a:ea typeface="+mj-ea"/>
                <a:cs typeface="+mj-cs"/>
              </a:rPr>
              <a:t>Lairón</a:t>
            </a:r>
            <a:r>
              <a:rPr lang="es-ES" dirty="0">
                <a:latin typeface="Apex New"/>
                <a:ea typeface="+mj-ea"/>
                <a:cs typeface="+mj-cs"/>
              </a:rPr>
              <a:t> Peris</a:t>
            </a:r>
          </a:p>
          <a:p>
            <a:r>
              <a:rPr lang="es-ES" dirty="0" err="1">
                <a:latin typeface="Apex New"/>
                <a:ea typeface="+mj-ea"/>
                <a:cs typeface="+mj-cs"/>
              </a:rPr>
              <a:t>maria.lairon@professor.universidadviu.com</a:t>
            </a:r>
            <a:endParaRPr lang="es-ES" dirty="0">
              <a:latin typeface="Apex New"/>
              <a:ea typeface="+mj-ea"/>
              <a:cs typeface="+mj-cs"/>
            </a:endParaRPr>
          </a:p>
        </p:txBody>
      </p:sp>
      <p:sp>
        <p:nvSpPr>
          <p:cNvPr id="8" name="Marcador de texto 1">
            <a:extLst>
              <a:ext uri="{FF2B5EF4-FFF2-40B4-BE49-F238E27FC236}">
                <a16:creationId xmlns:a16="http://schemas.microsoft.com/office/drawing/2014/main" id="{F5F6069F-BB47-E34D-A889-C63883D40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893" y="325097"/>
            <a:ext cx="11007170" cy="902393"/>
          </a:xfrm>
        </p:spPr>
        <p:txBody>
          <a:bodyPr/>
          <a:lstStyle/>
          <a:p>
            <a:r>
              <a:rPr lang="es-ES" sz="4800" dirty="0"/>
              <a:t>Máster en Bioinformática</a:t>
            </a:r>
          </a:p>
        </p:txBody>
      </p:sp>
      <p:sp>
        <p:nvSpPr>
          <p:cNvPr id="11" name="Marcador de texto 2">
            <a:extLst>
              <a:ext uri="{FF2B5EF4-FFF2-40B4-BE49-F238E27FC236}">
                <a16:creationId xmlns:a16="http://schemas.microsoft.com/office/drawing/2014/main" id="{1A0F4B86-AE2F-3948-8993-7AFE7A762C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0794" y="1306974"/>
            <a:ext cx="11490411" cy="563602"/>
          </a:xfrm>
        </p:spPr>
        <p:txBody>
          <a:bodyPr/>
          <a:lstStyle/>
          <a:p>
            <a:r>
              <a:rPr lang="es-ES_tradnl" b="1" dirty="0"/>
              <a:t> </a:t>
            </a:r>
            <a:endParaRPr lang="es-ES" dirty="0"/>
          </a:p>
          <a:p>
            <a:r>
              <a:rPr lang="es-ES" b="1" dirty="0"/>
              <a:t> Análisis de datos </a:t>
            </a:r>
            <a:r>
              <a:rPr lang="es-ES" b="1" dirty="0" err="1"/>
              <a:t>ómicos</a:t>
            </a:r>
            <a:r>
              <a:rPr lang="es-ES" b="1" dirty="0"/>
              <a:t> para poblaciones</a:t>
            </a:r>
            <a:endParaRPr lang="es-ES" dirty="0"/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C6CD89A9-538F-A841-AA70-63BC030F6B98}"/>
              </a:ext>
            </a:extLst>
          </p:cNvPr>
          <p:cNvSpPr txBox="1">
            <a:spLocks/>
          </p:cNvSpPr>
          <p:nvPr/>
        </p:nvSpPr>
        <p:spPr>
          <a:xfrm>
            <a:off x="446893" y="2415023"/>
            <a:ext cx="3256828" cy="563602"/>
          </a:xfrm>
          <a:prstGeom prst="rect">
            <a:avLst/>
          </a:prstGeom>
        </p:spPr>
        <p:txBody>
          <a:bodyPr wrap="square" lIns="0" tIns="0" rIns="0" bIns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3300" b="0" i="0" kern="1200" spc="0" baseline="0">
                <a:solidFill>
                  <a:schemeClr val="tx1"/>
                </a:solidFill>
                <a:latin typeface="Visuelt Pro" panose="020B05030402020401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Curso académico 2024-25</a:t>
            </a:r>
          </a:p>
        </p:txBody>
      </p:sp>
    </p:spTree>
    <p:extLst>
      <p:ext uri="{BB962C8B-B14F-4D97-AF65-F5344CB8AC3E}">
        <p14:creationId xmlns:p14="http://schemas.microsoft.com/office/powerpoint/2010/main" val="1080476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626671"/>
            <a:ext cx="10778837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8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Galaxy. 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Opciones dentro de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</a:rPr>
              <a:t>Metagenomic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</a:rPr>
              <a:t>Analysis</a:t>
            </a:r>
            <a:endParaRPr lang="es-E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spcAft>
                <a:spcPts val="1000"/>
              </a:spcAft>
            </a:pPr>
            <a:endParaRPr lang="es-ES" sz="2800" b="1" dirty="0">
              <a:solidFill>
                <a:srgbClr val="E64F13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378B04C-2BF8-5845-81E3-7A266EF03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418A837E-E514-764D-8793-F7CF597E1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26" y="2429711"/>
            <a:ext cx="2676744" cy="4425420"/>
          </a:xfrm>
          <a:prstGeom prst="rect">
            <a:avLst/>
          </a:prstGeom>
        </p:spPr>
      </p:pic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98FE64AC-2646-084A-9A16-EFDCC3216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208" y="2429711"/>
            <a:ext cx="2435559" cy="4428289"/>
          </a:xfrm>
          <a:prstGeom prst="rect">
            <a:avLst/>
          </a:prstGeom>
        </p:spPr>
      </p:pic>
      <p:pic>
        <p:nvPicPr>
          <p:cNvPr id="11" name="Imagen 10" descr="Texto&#10;&#10;Descripción generada automáticamente con confianza media">
            <a:extLst>
              <a:ext uri="{FF2B5EF4-FFF2-40B4-BE49-F238E27FC236}">
                <a16:creationId xmlns:a16="http://schemas.microsoft.com/office/drawing/2014/main" id="{E51A2158-4D47-8A45-9F54-5A260ADB2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450" y="2382632"/>
            <a:ext cx="2435559" cy="4451194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C8AF558F-923B-BF41-9459-986633E74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347" y="3775316"/>
            <a:ext cx="3136647" cy="305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64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2" y="1626671"/>
            <a:ext cx="4480274" cy="3110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8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ASaiM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Página web especializada para los estudios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ómicos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poblaciones que permite analizar y visualizar datos de microbioma generales.</a:t>
            </a:r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base en la misma extensión y estructura que Galaxy.</a:t>
            </a:r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801EED2-1912-6643-BB0D-915127283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15" y="2371991"/>
            <a:ext cx="5896303" cy="25433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2ACFD58F-A2D6-D14C-AFF8-F587CF86A407}"/>
              </a:ext>
            </a:extLst>
          </p:cNvPr>
          <p:cNvSpPr/>
          <p:nvPr/>
        </p:nvSpPr>
        <p:spPr>
          <a:xfrm>
            <a:off x="5784163" y="5014330"/>
            <a:ext cx="5250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galaxyproject.eu</a:t>
            </a:r>
            <a:r>
              <a:rPr lang="es-ES" dirty="0"/>
              <a:t>/</a:t>
            </a:r>
            <a:r>
              <a:rPr lang="es-ES" dirty="0" err="1"/>
              <a:t>index-metagenomics.html</a:t>
            </a:r>
            <a:endParaRPr lang="es-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8539EF92-76F9-E346-AAC5-F15439512D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9593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2192025"/>
            <a:ext cx="10778837" cy="28833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ASaiM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s-ES" dirty="0"/>
              <a:t>Cinco flujos de trabajo diferentes que se pueden llevar a cabo desde la interfaz web:</a:t>
            </a:r>
          </a:p>
          <a:p>
            <a:pPr marL="342900" indent="-342900">
              <a:buAutoNum type="arabicPeriod"/>
            </a:pPr>
            <a:r>
              <a:rPr lang="es-ES" dirty="0"/>
              <a:t>Un ensamblaje de datos metagenómicos</a:t>
            </a:r>
          </a:p>
          <a:p>
            <a:pPr marL="342900" indent="-342900">
              <a:buAutoNum type="arabicPeriod"/>
            </a:pPr>
            <a:r>
              <a:rPr lang="es-ES" dirty="0"/>
              <a:t>Un análisis de datos metataxonómicos</a:t>
            </a:r>
          </a:p>
          <a:p>
            <a:pPr marL="342900" indent="-342900">
              <a:buAutoNum type="arabicPeriod"/>
            </a:pPr>
            <a:r>
              <a:rPr lang="es-ES" dirty="0"/>
              <a:t>Llevar cabo un perfil taxonómico y funcional a partir de datos metagenómicos</a:t>
            </a:r>
          </a:p>
          <a:p>
            <a:pPr marL="342900" indent="-342900">
              <a:buAutoNum type="arabicPeriod"/>
            </a:pPr>
            <a:r>
              <a:rPr lang="es-ES" dirty="0"/>
              <a:t>Un análisis </a:t>
            </a:r>
            <a:r>
              <a:rPr lang="es-ES" dirty="0" err="1"/>
              <a:t>metatranscriptómico</a:t>
            </a:r>
            <a:r>
              <a:rPr lang="es-ES" dirty="0"/>
              <a:t> </a:t>
            </a:r>
          </a:p>
          <a:p>
            <a:pPr marL="342900" indent="-342900">
              <a:buAutoNum type="arabicPeriod"/>
            </a:pPr>
            <a:r>
              <a:rPr lang="es-ES" dirty="0"/>
              <a:t>Análisis </a:t>
            </a:r>
            <a:r>
              <a:rPr lang="es-ES" dirty="0" err="1"/>
              <a:t>metaómico</a:t>
            </a:r>
            <a:r>
              <a:rPr lang="es-ES" dirty="0"/>
              <a:t> integrado que incluye análisis metagenómico, </a:t>
            </a:r>
            <a:r>
              <a:rPr lang="es-ES" dirty="0" err="1"/>
              <a:t>metatranscriptómico</a:t>
            </a:r>
            <a:r>
              <a:rPr lang="es-ES" dirty="0"/>
              <a:t> y </a:t>
            </a:r>
            <a:r>
              <a:rPr lang="es-ES" dirty="0" err="1"/>
              <a:t>metaproteómico</a:t>
            </a:r>
            <a:r>
              <a:rPr lang="es-ES" dirty="0"/>
              <a:t>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3258409C-814A-4947-A850-DF8285A919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9355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0" y="1653514"/>
            <a:ext cx="10778837" cy="816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ASaiM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s-ES" dirty="0"/>
              <a:t>Un ensamblaje de datos metagenómicos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E1E13C7F-2795-2949-A931-CAC8D951F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86" y="2461391"/>
            <a:ext cx="9456245" cy="424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95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2192025"/>
            <a:ext cx="10778837" cy="1221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ASaiM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s-ES" dirty="0"/>
              <a:t>Un análisis de datos metataxonómicos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15D82D0-BFBC-0E4C-ABF4-6B55870BA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111"/>
          <a:stretch/>
        </p:blipFill>
        <p:spPr>
          <a:xfrm>
            <a:off x="402885" y="3701790"/>
            <a:ext cx="11386230" cy="1061222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25DFD42-3B49-5B44-95F1-5200EC6216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0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693483" y="1538161"/>
            <a:ext cx="10778837" cy="816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ASaiM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s-ES" dirty="0"/>
              <a:t>Llevar cabo un perfil taxonómico y funcional a partir de datos metagenómicos</a:t>
            </a:r>
          </a:p>
        </p:txBody>
      </p:sp>
      <p:pic>
        <p:nvPicPr>
          <p:cNvPr id="8" name="Imagen 7" descr="Imagen que contiene Carta&#10;&#10;Descripción generada automáticamente">
            <a:extLst>
              <a:ext uri="{FF2B5EF4-FFF2-40B4-BE49-F238E27FC236}">
                <a16:creationId xmlns:a16="http://schemas.microsoft.com/office/drawing/2014/main" id="{CCBDD9AE-4AD4-5B42-A848-2C7B899FD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86" y="2631231"/>
            <a:ext cx="10054898" cy="404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113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2192025"/>
            <a:ext cx="10778837" cy="149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ASaiM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s-ES" dirty="0"/>
          </a:p>
          <a:p>
            <a:r>
              <a:rPr lang="es-ES" dirty="0"/>
              <a:t>Un análisis </a:t>
            </a:r>
            <a:r>
              <a:rPr lang="es-ES" dirty="0" err="1"/>
              <a:t>metatranscriptómico</a:t>
            </a:r>
            <a:endParaRPr lang="es-ES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C2CDB5D-8E75-FE40-90B6-FB742288B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977" y="1986865"/>
            <a:ext cx="5693534" cy="4550987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CE886A9-39DB-D744-AA11-B7C80ADAA0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6921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712211"/>
            <a:ext cx="10778837" cy="149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ASaiM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s-ES" dirty="0"/>
              <a:t>Análisis </a:t>
            </a:r>
            <a:r>
              <a:rPr lang="es-ES" dirty="0" err="1"/>
              <a:t>metaómico</a:t>
            </a:r>
            <a:r>
              <a:rPr lang="es-ES" dirty="0"/>
              <a:t> integrado que incluye análisis metagenómico, </a:t>
            </a:r>
            <a:r>
              <a:rPr lang="es-ES" dirty="0" err="1"/>
              <a:t>metatranscriptómico</a:t>
            </a:r>
            <a:r>
              <a:rPr lang="es-ES" dirty="0"/>
              <a:t> y </a:t>
            </a:r>
            <a:r>
              <a:rPr lang="es-ES" dirty="0" err="1"/>
              <a:t>metaproteómico</a:t>
            </a:r>
            <a:r>
              <a:rPr lang="es-ES" dirty="0"/>
              <a:t>.</a:t>
            </a: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81EE23D5-3645-A943-A0B8-285208FF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521" y="3210570"/>
            <a:ext cx="6637283" cy="3409443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5457022-8A26-E245-9B81-3CC77B561E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9543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712211"/>
            <a:ext cx="6025295" cy="1498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Galaxy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Microbiome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ASaiM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s-ES" dirty="0"/>
              <a:t>Análisis </a:t>
            </a:r>
            <a:r>
              <a:rPr lang="es-ES" dirty="0" err="1"/>
              <a:t>metaómico</a:t>
            </a:r>
            <a:r>
              <a:rPr lang="es-ES" dirty="0"/>
              <a:t> integrado que incluye análisis metagenómico, </a:t>
            </a:r>
            <a:r>
              <a:rPr lang="es-ES" dirty="0" err="1"/>
              <a:t>metatranscriptómico</a:t>
            </a:r>
            <a:r>
              <a:rPr lang="es-ES" dirty="0"/>
              <a:t> y </a:t>
            </a:r>
            <a:r>
              <a:rPr lang="es-ES" dirty="0" err="1"/>
              <a:t>metaproteómico</a:t>
            </a:r>
            <a:r>
              <a:rPr lang="es-ES" dirty="0"/>
              <a:t>.</a:t>
            </a:r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55361353-C2AE-D044-B87E-BEBF5EEB4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296110"/>
            <a:ext cx="5847765" cy="2787190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1A7DF80E-6ABB-CC46-9C2D-C52CDAB43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593" y="2205780"/>
            <a:ext cx="5561156" cy="4102937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3BAF152-BA0D-DF4E-9842-D8E1A93F76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6143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2192025"/>
            <a:ext cx="10778837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>
                <a:solidFill>
                  <a:schemeClr val="bg2"/>
                </a:solidFill>
              </a:rPr>
              <a:t> Interfaz web </a:t>
            </a:r>
            <a:r>
              <a:rPr lang="es-ES" b="1" dirty="0" err="1">
                <a:solidFill>
                  <a:schemeClr val="bg2"/>
                </a:solidFill>
              </a:rPr>
              <a:t>MicrobiomeAnalyst</a:t>
            </a:r>
            <a:r>
              <a:rPr lang="es-ES" sz="2800" b="1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es-ES_tradnl" dirty="0"/>
              <a:t>Plataforma web para analizar datos generados en estudios de microbioma 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es-ES_tradnl" dirty="0"/>
              <a:t>Pensada para investigadores y clínicos con pocos conocimientos </a:t>
            </a:r>
            <a:r>
              <a:rPr lang="es-ES_tradnl" dirty="0" err="1"/>
              <a:t>bioinformáticos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Especialmente útil para observar de manera gráfica algunos índices de biodiversidad y análisis estadísticos que representan la parte final de un flujo metataxonómico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8F8348B-4238-A040-B84C-CD6117D044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87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2F597A-C9DD-5543-920A-C2B990DD4D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2869" y="855133"/>
            <a:ext cx="11415107" cy="922865"/>
          </a:xfrm>
        </p:spPr>
        <p:txBody>
          <a:bodyPr/>
          <a:lstStyle/>
          <a:p>
            <a:pPr marL="1143000" indent="-1143000">
              <a:buAutoNum type="arabicPeriod"/>
            </a:pPr>
            <a:r>
              <a:rPr lang="es-ES" sz="3600" b="1" dirty="0"/>
              <a:t>Introducción al análisis de datos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poblaciones. Diseños experimentales </a:t>
            </a:r>
            <a:endParaRPr lang="es-ES_tradnl" sz="3600" b="1" dirty="0"/>
          </a:p>
          <a:p>
            <a:pPr marL="1143000" indent="-1143000">
              <a:buAutoNum type="arabicPeriod"/>
            </a:pPr>
            <a:r>
              <a:rPr lang="es-ES_tradnl" sz="3600" b="1" dirty="0"/>
              <a:t>Metagenómica (</a:t>
            </a:r>
            <a:r>
              <a:rPr lang="es-ES_tradnl" sz="3600" b="1" dirty="0" err="1"/>
              <a:t>whole</a:t>
            </a:r>
            <a:r>
              <a:rPr lang="es-ES_tradnl" sz="3600" b="1" dirty="0"/>
              <a:t> </a:t>
            </a:r>
            <a:r>
              <a:rPr lang="es-ES_tradnl" sz="3600" b="1" dirty="0" err="1"/>
              <a:t>genome</a:t>
            </a:r>
            <a:r>
              <a:rPr lang="es-ES_tradnl" sz="3600" b="1" dirty="0"/>
              <a:t> </a:t>
            </a:r>
            <a:r>
              <a:rPr lang="es-ES_tradnl" sz="3600" b="1" dirty="0" err="1"/>
              <a:t>sequencing</a:t>
            </a:r>
            <a:r>
              <a:rPr lang="es-ES_tradnl" sz="3600" b="1" dirty="0"/>
              <a:t>)</a:t>
            </a:r>
          </a:p>
          <a:p>
            <a:pPr marL="1143000" indent="-1143000">
              <a:buAutoNum type="arabicPeriod"/>
            </a:pPr>
            <a:r>
              <a:rPr lang="es-ES_tradnl" sz="3600" b="1" dirty="0" err="1"/>
              <a:t>Metataxonomica</a:t>
            </a:r>
            <a:r>
              <a:rPr lang="es-ES" sz="3600" dirty="0"/>
              <a:t> 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Análisis e interpretación biológica de resultados, principales herramientas de análisis </a:t>
            </a:r>
            <a:r>
              <a:rPr lang="es-ES" sz="3600" b="1" dirty="0" err="1"/>
              <a:t>bioestadístico</a:t>
            </a:r>
            <a:r>
              <a:rPr lang="es-ES" sz="3600" b="1" dirty="0"/>
              <a:t> </a:t>
            </a:r>
          </a:p>
          <a:p>
            <a:pPr marL="1143000" indent="-1143000">
              <a:buAutoNum type="arabicPeriod"/>
            </a:pPr>
            <a:r>
              <a:rPr lang="es-ES" sz="3600" b="1" dirty="0"/>
              <a:t>Otras herramientas e interfaces web para llevar a cabo análisis en estudios </a:t>
            </a:r>
            <a:r>
              <a:rPr lang="es-ES" sz="3600" b="1" dirty="0" err="1"/>
              <a:t>ómicos</a:t>
            </a:r>
            <a:r>
              <a:rPr lang="es-ES" sz="3600" b="1" dirty="0"/>
              <a:t> de poblaciones </a:t>
            </a:r>
          </a:p>
          <a:p>
            <a:pPr marL="742950" indent="-742950">
              <a:buAutoNum type="arabicPeriod" startAt="4"/>
            </a:pPr>
            <a:endParaRPr lang="es-ES" sz="3600" b="1" dirty="0"/>
          </a:p>
          <a:p>
            <a:pPr marL="1143000" indent="-1143000">
              <a:buAutoNum type="arabicPeriod"/>
            </a:pPr>
            <a:endParaRPr lang="es-ES_tradnl" sz="3600" b="1" dirty="0"/>
          </a:p>
          <a:p>
            <a:pPr marL="1143000" indent="-1143000">
              <a:buAutoNum type="arabicPeriod"/>
            </a:pP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CCC9AE-EC67-914C-A901-89E9EF2896B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Curso 2022-23</a:t>
            </a:r>
          </a:p>
        </p:txBody>
      </p:sp>
    </p:spTree>
    <p:extLst>
      <p:ext uri="{BB962C8B-B14F-4D97-AF65-F5344CB8AC3E}">
        <p14:creationId xmlns:p14="http://schemas.microsoft.com/office/powerpoint/2010/main" val="23144810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626671"/>
            <a:ext cx="4552113" cy="45294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>
                <a:solidFill>
                  <a:schemeClr val="bg2"/>
                </a:solidFill>
              </a:rPr>
              <a:t> Interfaz web </a:t>
            </a:r>
            <a:r>
              <a:rPr lang="es-ES" b="1" dirty="0" err="1">
                <a:solidFill>
                  <a:schemeClr val="bg2"/>
                </a:solidFill>
              </a:rPr>
              <a:t>MicrobiomeAnalyst</a:t>
            </a:r>
            <a:r>
              <a:rPr lang="es-ES" sz="2800" b="1" dirty="0">
                <a:solidFill>
                  <a:schemeClr val="bg2"/>
                </a:solidFill>
              </a:rPr>
              <a:t> </a:t>
            </a:r>
            <a:endParaRPr lang="es-ES_tradnl" dirty="0"/>
          </a:p>
          <a:p>
            <a:r>
              <a:rPr lang="es-ES" dirty="0"/>
              <a:t>Consta de cuatro módulos:</a:t>
            </a:r>
          </a:p>
          <a:p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Perfil de datos de genes marcadores (MDP)</a:t>
            </a:r>
          </a:p>
          <a:p>
            <a:pPr marL="285750" indent="-285750">
              <a:buFontTx/>
              <a:buChar char="-"/>
            </a:pPr>
            <a:r>
              <a:rPr lang="es-ES" dirty="0"/>
              <a:t>Perfiles de datos de perdigón (SDP)</a:t>
            </a:r>
          </a:p>
          <a:p>
            <a:pPr marL="285750" indent="-285750">
              <a:buFontTx/>
              <a:buChar char="-"/>
            </a:pPr>
            <a:r>
              <a:rPr lang="es-ES" dirty="0"/>
              <a:t>Proyección con datos públicos (PPD) </a:t>
            </a:r>
          </a:p>
          <a:p>
            <a:pPr marL="285750" indent="-285750">
              <a:buFontTx/>
              <a:buChar char="-"/>
            </a:pPr>
            <a:r>
              <a:rPr lang="es-ES" dirty="0"/>
              <a:t>Análisis de enriquecimiento de conjuntos de taxones (TSEA).</a:t>
            </a:r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pPr marL="285750" indent="-285750">
              <a:buFontTx/>
              <a:buChar char="-"/>
            </a:pPr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3C9021-9340-3B4D-ABB8-4E42B1A0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055" y="1105492"/>
            <a:ext cx="6764166" cy="4531592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ACE951B9-9D70-1648-85AF-DEAB84F7B299}"/>
              </a:ext>
            </a:extLst>
          </p:cNvPr>
          <p:cNvSpPr/>
          <p:nvPr/>
        </p:nvSpPr>
        <p:spPr>
          <a:xfrm>
            <a:off x="6134679" y="5695095"/>
            <a:ext cx="553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www.microbiomeanalyst.ca</a:t>
            </a:r>
            <a:r>
              <a:rPr lang="es-ES" dirty="0"/>
              <a:t>/faces/</a:t>
            </a:r>
            <a:r>
              <a:rPr lang="es-ES" dirty="0" err="1"/>
              <a:t>home.xhtml</a:t>
            </a:r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4B15F99F-2FFD-1B49-9771-F5813ABC82C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729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CE951B9-9D70-1648-85AF-DEAB84F7B299}"/>
              </a:ext>
            </a:extLst>
          </p:cNvPr>
          <p:cNvSpPr/>
          <p:nvPr/>
        </p:nvSpPr>
        <p:spPr>
          <a:xfrm>
            <a:off x="6134679" y="5695095"/>
            <a:ext cx="553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www.microbiomeanalyst.ca</a:t>
            </a:r>
            <a:r>
              <a:rPr lang="es-ES" dirty="0"/>
              <a:t>/faces/</a:t>
            </a:r>
            <a:r>
              <a:rPr lang="es-ES" dirty="0" err="1"/>
              <a:t>home.xhtml</a:t>
            </a:r>
            <a:endParaRPr lang="es-ES" dirty="0"/>
          </a:p>
        </p:txBody>
      </p:sp>
      <p:pic>
        <p:nvPicPr>
          <p:cNvPr id="11" name="Imagen 10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71604C0A-4025-F14A-8FB2-D383B6007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806" y="1696025"/>
            <a:ext cx="6124972" cy="346595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48191029-D9EB-AB40-953F-5B225A3B0878}"/>
              </a:ext>
            </a:extLst>
          </p:cNvPr>
          <p:cNvSpPr/>
          <p:nvPr/>
        </p:nvSpPr>
        <p:spPr>
          <a:xfrm>
            <a:off x="6057322" y="5405140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En la parte inferior de la web hay ejemplos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2A55780-F28D-0C4A-8711-30883F3312FA}"/>
              </a:ext>
            </a:extLst>
          </p:cNvPr>
          <p:cNvSpPr/>
          <p:nvPr/>
        </p:nvSpPr>
        <p:spPr>
          <a:xfrm>
            <a:off x="723359" y="2434380"/>
            <a:ext cx="3018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</a:rPr>
              <a:t>Perfil de datos de</a:t>
            </a:r>
          </a:p>
          <a:p>
            <a:r>
              <a:rPr lang="es-ES" b="1" dirty="0">
                <a:solidFill>
                  <a:srgbClr val="E64F13"/>
                </a:solidFill>
              </a:rPr>
              <a:t> genes marcadores (MDP)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B9A58287-0A88-4B46-A45F-C1BE822CAD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988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CE951B9-9D70-1648-85AF-DEAB84F7B299}"/>
              </a:ext>
            </a:extLst>
          </p:cNvPr>
          <p:cNvSpPr/>
          <p:nvPr/>
        </p:nvSpPr>
        <p:spPr>
          <a:xfrm>
            <a:off x="6096000" y="6307020"/>
            <a:ext cx="553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www.microbiomeanalyst.ca</a:t>
            </a:r>
            <a:r>
              <a:rPr lang="es-ES" dirty="0"/>
              <a:t>/faces/</a:t>
            </a:r>
            <a:r>
              <a:rPr lang="es-ES" dirty="0" err="1"/>
              <a:t>home.xhtml</a:t>
            </a:r>
            <a:endParaRPr lang="es-ES" dirty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8191029-D9EB-AB40-953F-5B225A3B0878}"/>
              </a:ext>
            </a:extLst>
          </p:cNvPr>
          <p:cNvSpPr/>
          <p:nvPr/>
        </p:nvSpPr>
        <p:spPr>
          <a:xfrm>
            <a:off x="512697" y="4018571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Opciones seleccionadas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2A55780-F28D-0C4A-8711-30883F3312FA}"/>
              </a:ext>
            </a:extLst>
          </p:cNvPr>
          <p:cNvSpPr/>
          <p:nvPr/>
        </p:nvSpPr>
        <p:spPr>
          <a:xfrm>
            <a:off x="723359" y="2434380"/>
            <a:ext cx="30187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E64F13"/>
                </a:solidFill>
              </a:rPr>
              <a:t>Perfil de datos de</a:t>
            </a:r>
          </a:p>
          <a:p>
            <a:r>
              <a:rPr lang="es-ES" b="1" dirty="0">
                <a:solidFill>
                  <a:srgbClr val="E64F13"/>
                </a:solidFill>
              </a:rPr>
              <a:t> genes marcadores (MDP)</a:t>
            </a:r>
          </a:p>
        </p:txBody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FF9FDB4-FA6E-B54A-AC34-1E601BC37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059" y="1023101"/>
            <a:ext cx="8065582" cy="4671994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A872596-ED3B-2B4E-BAB1-915E23F4963B}"/>
              </a:ext>
            </a:extLst>
          </p:cNvPr>
          <p:cNvSpPr/>
          <p:nvPr/>
        </p:nvSpPr>
        <p:spPr>
          <a:xfrm>
            <a:off x="652140" y="5653408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Resultado gráfico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42CB70A6-44DB-6842-8E98-6CE0432A2695}"/>
              </a:ext>
            </a:extLst>
          </p:cNvPr>
          <p:cNvSpPr/>
          <p:nvPr/>
        </p:nvSpPr>
        <p:spPr>
          <a:xfrm>
            <a:off x="8826515" y="5862558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Código en R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85B32AD-E3E8-0D44-9BF0-ABEB2A060EE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401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2192025"/>
            <a:ext cx="10778837" cy="24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 err="1">
                <a:solidFill>
                  <a:schemeClr val="bg2"/>
                </a:solidFill>
              </a:rPr>
              <a:t>PICRUSt</a:t>
            </a:r>
            <a:r>
              <a:rPr lang="es-ES" b="1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s-ES" dirty="0" err="1"/>
              <a:t>Phylogenetic</a:t>
            </a:r>
            <a:r>
              <a:rPr lang="es-ES" dirty="0"/>
              <a:t> </a:t>
            </a:r>
            <a:r>
              <a:rPr lang="es-ES" dirty="0" err="1"/>
              <a:t>Investigation</a:t>
            </a:r>
            <a:r>
              <a:rPr lang="es-ES" dirty="0"/>
              <a:t> of </a:t>
            </a:r>
            <a:r>
              <a:rPr lang="es-ES" dirty="0" err="1"/>
              <a:t>Communities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Reconstruction</a:t>
            </a:r>
            <a:r>
              <a:rPr lang="es-ES" dirty="0"/>
              <a:t> of </a:t>
            </a:r>
            <a:r>
              <a:rPr lang="es-ES" dirty="0" err="1"/>
              <a:t>Unobserved</a:t>
            </a:r>
            <a:r>
              <a:rPr lang="es-ES" dirty="0"/>
              <a:t> </a:t>
            </a:r>
            <a:r>
              <a:rPr lang="es-ES" dirty="0" err="1"/>
              <a:t>States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 Software que sirve para predecir las </a:t>
            </a:r>
            <a:r>
              <a:rPr lang="es-ES" b="1" dirty="0">
                <a:solidFill>
                  <a:srgbClr val="E64F13"/>
                </a:solidFill>
              </a:rPr>
              <a:t>abundancias funcionales </a:t>
            </a:r>
            <a:r>
              <a:rPr lang="es-ES" dirty="0"/>
              <a:t>y en una asignación </a:t>
            </a:r>
            <a:r>
              <a:rPr lang="es-ES" b="1" dirty="0">
                <a:solidFill>
                  <a:srgbClr val="E64F13"/>
                </a:solidFill>
              </a:rPr>
              <a:t>de funciones metabólicas </a:t>
            </a:r>
            <a:r>
              <a:rPr lang="es-ES" dirty="0"/>
              <a:t>basándose solo en secuencias de genes marcadores </a:t>
            </a:r>
          </a:p>
          <a:p>
            <a:pPr marL="285750" indent="-285750">
              <a:buFontTx/>
              <a:buChar char="-"/>
            </a:pPr>
            <a:r>
              <a:rPr lang="es-ES" dirty="0"/>
              <a:t>Versión del programa más reciente se conoce como PICRUSt2.</a:t>
            </a:r>
          </a:p>
          <a:p>
            <a:pPr marL="285750" indent="-285750">
              <a:buFontTx/>
              <a:buChar char="-"/>
            </a:pPr>
            <a:r>
              <a:rPr lang="es-ES" dirty="0"/>
              <a:t>Programa escrito en </a:t>
            </a:r>
            <a:r>
              <a:rPr lang="es-ES" dirty="0" err="1"/>
              <a:t>python</a:t>
            </a:r>
            <a:r>
              <a:rPr lang="es-ES" dirty="0"/>
              <a:t>, que se puede instalar de manera sencilla utilizando </a:t>
            </a:r>
            <a:r>
              <a:rPr lang="es-ES" dirty="0" err="1"/>
              <a:t>Conda</a:t>
            </a:r>
            <a:endParaRPr lang="es-ES" dirty="0"/>
          </a:p>
          <a:p>
            <a:pPr marL="285750" indent="-285750">
              <a:buFontTx/>
              <a:buChar char="-"/>
            </a:pPr>
            <a:r>
              <a:rPr lang="es-ES" dirty="0"/>
              <a:t>Se puede utilizar desde la versión online presente en Galaxy si no se tienen tantos conocimientos </a:t>
            </a:r>
            <a:r>
              <a:rPr lang="es-ES" dirty="0" err="1"/>
              <a:t>bioinformáticos</a:t>
            </a:r>
            <a:r>
              <a:rPr lang="es-ES" dirty="0"/>
              <a:t>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268DCB1-55D8-5145-89AF-50B921776333}"/>
              </a:ext>
            </a:extLst>
          </p:cNvPr>
          <p:cNvSpPr/>
          <p:nvPr/>
        </p:nvSpPr>
        <p:spPr>
          <a:xfrm>
            <a:off x="3165497" y="6214687"/>
            <a:ext cx="523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github.com</a:t>
            </a:r>
            <a:r>
              <a:rPr lang="es-ES" dirty="0"/>
              <a:t>/</a:t>
            </a:r>
            <a:r>
              <a:rPr lang="es-ES" dirty="0" err="1"/>
              <a:t>picrust</a:t>
            </a:r>
            <a:r>
              <a:rPr lang="es-ES" dirty="0"/>
              <a:t>/picrust2/wiki/</a:t>
            </a:r>
            <a:r>
              <a:rPr lang="es-ES" dirty="0" err="1"/>
              <a:t>Installation</a:t>
            </a:r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DCF4B3-86D1-A745-98B0-E77172FBA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50" y="4416821"/>
            <a:ext cx="4883150" cy="1801550"/>
          </a:xfrm>
          <a:prstGeom prst="rect">
            <a:avLst/>
          </a:prstGeo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0FE29AA2-2E9D-7643-B168-40EB10CD61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8445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2192025"/>
            <a:ext cx="10778837" cy="2436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 err="1">
                <a:solidFill>
                  <a:schemeClr val="bg2"/>
                </a:solidFill>
              </a:rPr>
              <a:t>PICRUSt</a:t>
            </a:r>
            <a:r>
              <a:rPr lang="es-ES" b="1" dirty="0">
                <a:solidFill>
                  <a:schemeClr val="bg2"/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es-ES" dirty="0"/>
              <a:t>Asigna una función en base a asignaciones o predicciones de las secuencias de genes marcadores. </a:t>
            </a:r>
          </a:p>
          <a:p>
            <a:pPr marL="285750" indent="-285750">
              <a:buFontTx/>
              <a:buChar char="-"/>
            </a:pPr>
            <a:r>
              <a:rPr lang="es-ES" dirty="0"/>
              <a:t>Estas funciones se refieren a asignar la familia génica a la que pertenecen las secuencias, </a:t>
            </a:r>
            <a:r>
              <a:rPr lang="es-ES" b="1" dirty="0">
                <a:solidFill>
                  <a:srgbClr val="E64F13"/>
                </a:solidFill>
              </a:rPr>
              <a:t>añadiéndoles el número de clasificación de cada enzima (EC) </a:t>
            </a:r>
            <a:r>
              <a:rPr lang="es-ES" dirty="0"/>
              <a:t>o el </a:t>
            </a:r>
            <a:r>
              <a:rPr lang="es-ES" b="1" dirty="0">
                <a:solidFill>
                  <a:srgbClr val="E64F13"/>
                </a:solidFill>
              </a:rPr>
              <a:t>gen ortólogo en KEGG. </a:t>
            </a:r>
          </a:p>
          <a:p>
            <a:pPr marL="285750" indent="-285750">
              <a:buFontTx/>
              <a:buChar char="-"/>
            </a:pPr>
            <a:r>
              <a:rPr lang="es-ES" dirty="0"/>
              <a:t>Aunque las predicciones se hacen típicamente en base al gen 16S </a:t>
            </a:r>
            <a:r>
              <a:rPr lang="es-ES" dirty="0" err="1"/>
              <a:t>ARNr</a:t>
            </a:r>
            <a:r>
              <a:rPr lang="es-ES" dirty="0"/>
              <a:t>, se pueden usar otros genes marcadores.</a:t>
            </a:r>
          </a:p>
          <a:p>
            <a:pPr marL="285750" indent="-285750">
              <a:buFontTx/>
              <a:buChar char="-"/>
            </a:pPr>
            <a:r>
              <a:rPr lang="es-ES" dirty="0"/>
              <a:t>La versión primera de </a:t>
            </a:r>
            <a:r>
              <a:rPr lang="es-ES" dirty="0" err="1"/>
              <a:t>PICRUst</a:t>
            </a:r>
            <a:r>
              <a:rPr lang="es-ES" dirty="0"/>
              <a:t> consistía en dos flujos de trabajo principales. Uno de ellos para </a:t>
            </a:r>
            <a:r>
              <a:rPr lang="es-ES" b="1" dirty="0">
                <a:solidFill>
                  <a:srgbClr val="E64F13"/>
                </a:solidFill>
              </a:rPr>
              <a:t>inferir el contenido en genes</a:t>
            </a:r>
            <a:r>
              <a:rPr lang="es-ES" dirty="0"/>
              <a:t> y el otro para </a:t>
            </a:r>
            <a:r>
              <a:rPr lang="es-ES" b="1" dirty="0">
                <a:solidFill>
                  <a:srgbClr val="E64F13"/>
                </a:solidFill>
              </a:rPr>
              <a:t>inferir el </a:t>
            </a:r>
            <a:r>
              <a:rPr lang="es-ES" b="1" dirty="0" err="1">
                <a:solidFill>
                  <a:srgbClr val="E64F13"/>
                </a:solidFill>
              </a:rPr>
              <a:t>metagenoma</a:t>
            </a:r>
            <a:endParaRPr lang="es-ES" b="1" dirty="0">
              <a:solidFill>
                <a:srgbClr val="E64F13"/>
              </a:solidFill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6C5BE78-F916-8243-93F6-17DDEB83C1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632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2192025"/>
            <a:ext cx="10778837" cy="774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b="1" dirty="0" err="1">
                <a:solidFill>
                  <a:schemeClr val="bg2"/>
                </a:solidFill>
              </a:rPr>
              <a:t>PICRUSt</a:t>
            </a:r>
            <a:r>
              <a:rPr lang="es-ES" b="1" dirty="0">
                <a:solidFill>
                  <a:schemeClr val="bg2"/>
                </a:solidFill>
              </a:rPr>
              <a:t> </a:t>
            </a:r>
          </a:p>
          <a:p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F934B3-B9EF-B541-B767-F8F46B68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733" y="1381859"/>
            <a:ext cx="5451871" cy="5239990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A1EDFB5-F071-754A-82EC-E33501A35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066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2192025"/>
            <a:ext cx="1077883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 err="1">
                <a:solidFill>
                  <a:schemeClr val="bg2"/>
                </a:solidFill>
              </a:rPr>
              <a:t>PICRUSt</a:t>
            </a:r>
            <a:r>
              <a:rPr lang="es-ES" b="1" dirty="0">
                <a:solidFill>
                  <a:schemeClr val="bg2"/>
                </a:solidFill>
              </a:rPr>
              <a:t> </a:t>
            </a:r>
          </a:p>
          <a:p>
            <a:pPr lvl="1"/>
            <a:endParaRPr lang="es-ES" b="1" dirty="0"/>
          </a:p>
          <a:p>
            <a:pPr lvl="1"/>
            <a:r>
              <a:rPr lang="es-ES" b="1" dirty="0">
                <a:solidFill>
                  <a:srgbClr val="E64F13"/>
                </a:solidFill>
              </a:rPr>
              <a:t>Inferencia del contenido en genes.</a:t>
            </a:r>
            <a:r>
              <a:rPr lang="es-ES" dirty="0">
                <a:solidFill>
                  <a:srgbClr val="E64F13"/>
                </a:solidFill>
              </a:rPr>
              <a:t> </a:t>
            </a:r>
          </a:p>
          <a:p>
            <a:pPr lvl="1"/>
            <a:endParaRPr lang="es-ES" dirty="0">
              <a:solidFill>
                <a:srgbClr val="E64F13"/>
              </a:solidFill>
            </a:endParaRPr>
          </a:p>
          <a:p>
            <a:pPr lvl="1"/>
            <a:r>
              <a:rPr lang="es-ES" b="1" dirty="0"/>
              <a:t>OBJETIVO:</a:t>
            </a:r>
            <a:r>
              <a:rPr lang="es-ES" dirty="0"/>
              <a:t> Inferir una clasificación funcional de los genes para aquellos </a:t>
            </a:r>
            <a:r>
              <a:rPr lang="es-ES" dirty="0" err="1"/>
              <a:t>OTUs</a:t>
            </a:r>
            <a:r>
              <a:rPr lang="es-ES" dirty="0"/>
              <a:t> que no tienen asignados algunos de estos genes.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Usa como referencia otros </a:t>
            </a:r>
            <a:r>
              <a:rPr lang="es-ES" dirty="0" err="1"/>
              <a:t>OTUs</a:t>
            </a:r>
            <a:r>
              <a:rPr lang="es-ES" dirty="0"/>
              <a:t> que sí los tienen asignados.</a:t>
            </a:r>
          </a:p>
          <a:p>
            <a:pPr marL="742950" lvl="1" indent="-285750">
              <a:buFontTx/>
              <a:buChar char="-"/>
            </a:pPr>
            <a:r>
              <a:rPr lang="es-ES" b="1" dirty="0"/>
              <a:t>ARCHIVOS DE ENTRADA: </a:t>
            </a:r>
            <a:r>
              <a:rPr lang="es-ES" dirty="0"/>
              <a:t>Árbol de referencia con los </a:t>
            </a:r>
            <a:r>
              <a:rPr lang="es-ES" dirty="0" err="1"/>
              <a:t>OTUs</a:t>
            </a:r>
            <a:r>
              <a:rPr lang="es-ES" dirty="0"/>
              <a:t>, en un formato </a:t>
            </a:r>
            <a:r>
              <a:rPr lang="es-ES" dirty="0" err="1"/>
              <a:t>newick</a:t>
            </a:r>
            <a:r>
              <a:rPr lang="es-ES" dirty="0"/>
              <a:t> y una tabla con genes para los </a:t>
            </a:r>
            <a:r>
              <a:rPr lang="es-ES" dirty="0" err="1"/>
              <a:t>OTUs</a:t>
            </a:r>
            <a:r>
              <a:rPr lang="es-ES" dirty="0"/>
              <a:t> con la composición en genes conocida que estará en un formato </a:t>
            </a:r>
            <a:r>
              <a:rPr lang="es-ES" dirty="0" err="1"/>
              <a:t>biom</a:t>
            </a:r>
            <a:r>
              <a:rPr lang="es-ES" dirty="0"/>
              <a:t>. Esta tabla tiene que contener los conteos en genes funcionales.</a:t>
            </a:r>
          </a:p>
          <a:p>
            <a:pPr marL="742950" lvl="1" indent="-285750">
              <a:buFontTx/>
              <a:buChar char="-"/>
            </a:pPr>
            <a:r>
              <a:rPr lang="es-ES" b="1" dirty="0"/>
              <a:t>ARCHIVO DE SALIDA: </a:t>
            </a:r>
            <a:r>
              <a:rPr lang="es-ES" dirty="0"/>
              <a:t>Tabla con con la composición de los genes.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ABAAEA39-94A4-DA42-85FE-E9250FA307B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397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257463" y="1626561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781472"/>
            <a:ext cx="1077883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 err="1">
                <a:solidFill>
                  <a:schemeClr val="bg2"/>
                </a:solidFill>
              </a:rPr>
              <a:t>PICRUSt</a:t>
            </a:r>
            <a:r>
              <a:rPr lang="es-ES" b="1" dirty="0">
                <a:solidFill>
                  <a:schemeClr val="bg2"/>
                </a:solidFill>
              </a:rPr>
              <a:t> </a:t>
            </a:r>
          </a:p>
          <a:p>
            <a:pPr lvl="1"/>
            <a:endParaRPr lang="es-ES" b="1" dirty="0"/>
          </a:p>
          <a:p>
            <a:pPr lvl="1"/>
            <a:r>
              <a:rPr lang="es-ES" b="1" dirty="0">
                <a:solidFill>
                  <a:srgbClr val="E64F13"/>
                </a:solidFill>
              </a:rPr>
              <a:t>Inferencia del contenido en genes.</a:t>
            </a:r>
            <a:r>
              <a:rPr lang="es-ES" dirty="0">
                <a:solidFill>
                  <a:srgbClr val="E64F13"/>
                </a:solidFill>
              </a:rPr>
              <a:t> </a:t>
            </a:r>
          </a:p>
          <a:p>
            <a:pPr lvl="1"/>
            <a:endParaRPr lang="es-ES" dirty="0">
              <a:solidFill>
                <a:srgbClr val="E64F13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6D8BC4E-86B8-2641-BB17-C017CB35554E}"/>
              </a:ext>
            </a:extLst>
          </p:cNvPr>
          <p:cNvSpPr/>
          <p:nvPr/>
        </p:nvSpPr>
        <p:spPr>
          <a:xfrm>
            <a:off x="5632534" y="5834071"/>
            <a:ext cx="5852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github.com</a:t>
            </a:r>
            <a:r>
              <a:rPr lang="es-ES" dirty="0"/>
              <a:t>/</a:t>
            </a:r>
            <a:r>
              <a:rPr lang="es-ES" dirty="0" err="1"/>
              <a:t>picrust</a:t>
            </a:r>
            <a:r>
              <a:rPr lang="es-ES" dirty="0"/>
              <a:t>/picrust2/wiki/</a:t>
            </a:r>
            <a:r>
              <a:rPr lang="es-ES" dirty="0" err="1"/>
              <a:t>Add-descriptions</a:t>
            </a:r>
            <a:endParaRPr lang="es-ES" dirty="0"/>
          </a:p>
        </p:txBody>
      </p:sp>
      <p:pic>
        <p:nvPicPr>
          <p:cNvPr id="11" name="Imagen 10" descr="Interfaz de usuario gráfica, Texto, Aplicación, Carta&#10;&#10;Descripción generada automáticamente">
            <a:extLst>
              <a:ext uri="{FF2B5EF4-FFF2-40B4-BE49-F238E27FC236}">
                <a16:creationId xmlns:a16="http://schemas.microsoft.com/office/drawing/2014/main" id="{B2196E20-FC74-D243-81F7-93C048724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463" y="2158680"/>
            <a:ext cx="5605955" cy="3704805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72A21A4-E2AA-844D-A865-304C2D73ADB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0973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307686" y="1693095"/>
            <a:ext cx="107788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 err="1">
                <a:solidFill>
                  <a:schemeClr val="bg2"/>
                </a:solidFill>
              </a:rPr>
              <a:t>PICRUSt</a:t>
            </a:r>
            <a:r>
              <a:rPr lang="es-ES" b="1" dirty="0">
                <a:solidFill>
                  <a:schemeClr val="bg2"/>
                </a:solidFill>
              </a:rPr>
              <a:t> </a:t>
            </a:r>
          </a:p>
          <a:p>
            <a:pPr lvl="1"/>
            <a:endParaRPr lang="es-ES" b="1" dirty="0">
              <a:solidFill>
                <a:schemeClr val="bg2"/>
              </a:solidFill>
            </a:endParaRPr>
          </a:p>
          <a:p>
            <a:pPr lvl="1"/>
            <a:r>
              <a:rPr lang="es-ES" b="1" dirty="0">
                <a:solidFill>
                  <a:srgbClr val="E64F13"/>
                </a:solidFill>
              </a:rPr>
              <a:t>Inferencia del </a:t>
            </a:r>
            <a:r>
              <a:rPr lang="es-ES" b="1" dirty="0" err="1">
                <a:solidFill>
                  <a:srgbClr val="E64F13"/>
                </a:solidFill>
              </a:rPr>
              <a:t>metagenoma</a:t>
            </a:r>
            <a:r>
              <a:rPr lang="es-ES" dirty="0">
                <a:solidFill>
                  <a:srgbClr val="E64F13"/>
                </a:solidFill>
              </a:rPr>
              <a:t>.</a:t>
            </a:r>
          </a:p>
          <a:p>
            <a:pPr lvl="1"/>
            <a:r>
              <a:rPr lang="es-ES" b="1" dirty="0"/>
              <a:t>OBJETIVO: </a:t>
            </a:r>
            <a:r>
              <a:rPr lang="es-ES" dirty="0"/>
              <a:t>Inferir la clasificación funcional de los genes de algunas muestras a partir de una tabla con </a:t>
            </a:r>
            <a:r>
              <a:rPr lang="es-ES" dirty="0" err="1"/>
              <a:t>OTUs</a:t>
            </a:r>
            <a:r>
              <a:rPr lang="es-ES" dirty="0"/>
              <a:t> y una tabla con contenido de genes usando como base un contenido por OTU. </a:t>
            </a:r>
          </a:p>
          <a:p>
            <a:pPr lvl="1"/>
            <a:endParaRPr lang="es-ES" dirty="0"/>
          </a:p>
          <a:p>
            <a:pPr marL="742950" lvl="1" indent="-285750">
              <a:buFontTx/>
              <a:buChar char="-"/>
            </a:pPr>
            <a:r>
              <a:rPr lang="es-ES" b="1" dirty="0"/>
              <a:t>ARCHIVO DE ENTRADA: </a:t>
            </a:r>
            <a:r>
              <a:rPr lang="es-ES" dirty="0"/>
              <a:t>Tabla con los </a:t>
            </a:r>
            <a:r>
              <a:rPr lang="es-ES" dirty="0" err="1"/>
              <a:t>OTUs</a:t>
            </a:r>
            <a:r>
              <a:rPr lang="es-ES" dirty="0"/>
              <a:t>, es decir, los conteos en </a:t>
            </a:r>
            <a:r>
              <a:rPr lang="es-ES" dirty="0" err="1"/>
              <a:t>OTUs</a:t>
            </a:r>
            <a:r>
              <a:rPr lang="es-ES" dirty="0"/>
              <a:t> presentes en cada muestra en un </a:t>
            </a:r>
            <a:r>
              <a:rPr lang="es-ES" b="1" dirty="0"/>
              <a:t>formato </a:t>
            </a:r>
            <a:r>
              <a:rPr lang="es-ES" b="1" dirty="0" err="1"/>
              <a:t>biom</a:t>
            </a:r>
            <a:r>
              <a:rPr lang="es-ES" dirty="0"/>
              <a:t>. </a:t>
            </a:r>
          </a:p>
          <a:p>
            <a:pPr marL="742950" lvl="1" indent="-285750">
              <a:buFontTx/>
              <a:buChar char="-"/>
            </a:pPr>
            <a:r>
              <a:rPr lang="es-ES" dirty="0"/>
              <a:t>La tabla ya es una referencia muy próxima a la de nuestras muestras, y ha de ser construida utilizando los identificadores de los </a:t>
            </a:r>
            <a:r>
              <a:rPr lang="es-ES" dirty="0" err="1"/>
              <a:t>OTUs</a:t>
            </a:r>
            <a:r>
              <a:rPr lang="es-ES" dirty="0"/>
              <a:t> presentes en un árbol</a:t>
            </a:r>
          </a:p>
          <a:p>
            <a:pPr marL="742950" lvl="1" indent="-285750">
              <a:buFontTx/>
              <a:buChar char="-"/>
            </a:pPr>
            <a:r>
              <a:rPr lang="es-ES" b="1" dirty="0"/>
              <a:t>ARCHIVO DE SALIDA: </a:t>
            </a:r>
            <a:r>
              <a:rPr lang="es-ES" dirty="0"/>
              <a:t>Tabla con los genes con su composición y los conteos presentes en cada uno de ellos.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9EF4B9-1911-6342-9618-04842E8146BD}"/>
              </a:ext>
            </a:extLst>
          </p:cNvPr>
          <p:cNvSpPr/>
          <p:nvPr/>
        </p:nvSpPr>
        <p:spPr>
          <a:xfrm>
            <a:off x="1368326" y="5845645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github.com</a:t>
            </a:r>
            <a:r>
              <a:rPr lang="es-ES" dirty="0"/>
              <a:t>/</a:t>
            </a:r>
            <a:r>
              <a:rPr lang="es-ES" dirty="0" err="1"/>
              <a:t>picrust</a:t>
            </a:r>
            <a:r>
              <a:rPr lang="es-ES" dirty="0"/>
              <a:t>/picrust2/wiki/Full-pipeline-script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FEFEE5F6-A9F5-C346-AA49-13EB535800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2686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2276725"/>
            <a:ext cx="9456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481804" y="1630684"/>
            <a:ext cx="107788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s-ES" b="1" dirty="0" err="1">
                <a:solidFill>
                  <a:schemeClr val="bg2"/>
                </a:solidFill>
              </a:rPr>
              <a:t>PICRUSt</a:t>
            </a:r>
            <a:r>
              <a:rPr lang="es-ES" b="1" dirty="0">
                <a:solidFill>
                  <a:schemeClr val="bg2"/>
                </a:solidFill>
              </a:rPr>
              <a:t> </a:t>
            </a:r>
          </a:p>
          <a:p>
            <a:pPr lvl="1"/>
            <a:endParaRPr lang="es-ES" b="1" dirty="0">
              <a:solidFill>
                <a:schemeClr val="bg2"/>
              </a:solidFill>
            </a:endParaRPr>
          </a:p>
          <a:p>
            <a:pPr lvl="1"/>
            <a:r>
              <a:rPr lang="es-ES" b="1" dirty="0">
                <a:solidFill>
                  <a:srgbClr val="E64F13"/>
                </a:solidFill>
              </a:rPr>
              <a:t>Inferencia del </a:t>
            </a:r>
            <a:r>
              <a:rPr lang="es-ES" b="1" dirty="0" err="1">
                <a:solidFill>
                  <a:srgbClr val="E64F13"/>
                </a:solidFill>
              </a:rPr>
              <a:t>metagenoma</a:t>
            </a:r>
            <a:r>
              <a:rPr lang="es-ES" dirty="0">
                <a:solidFill>
                  <a:srgbClr val="E64F13"/>
                </a:solidFill>
              </a:rPr>
              <a:t>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9EF4B9-1911-6342-9618-04842E8146BD}"/>
              </a:ext>
            </a:extLst>
          </p:cNvPr>
          <p:cNvSpPr/>
          <p:nvPr/>
        </p:nvSpPr>
        <p:spPr>
          <a:xfrm>
            <a:off x="1368326" y="6307020"/>
            <a:ext cx="6006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github.com</a:t>
            </a:r>
            <a:r>
              <a:rPr lang="es-ES" dirty="0"/>
              <a:t>/</a:t>
            </a:r>
            <a:r>
              <a:rPr lang="es-ES" dirty="0" err="1"/>
              <a:t>picrust</a:t>
            </a:r>
            <a:r>
              <a:rPr lang="es-ES" dirty="0"/>
              <a:t>/picrust2/wiki/Full-pipeline-script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37F1E05-D155-5D49-AF2F-316DD094B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77" y="2619623"/>
            <a:ext cx="5407623" cy="376047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81575D7-C5F2-A04B-96F4-154D4A9F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13" y="4355128"/>
            <a:ext cx="5030428" cy="1951892"/>
          </a:xfrm>
          <a:prstGeom prst="rect">
            <a:avLst/>
          </a:prstGeo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DD6B45E-9B29-8D43-9804-DF8378C342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4910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52A25-CDC3-AB44-9550-30A1844501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7464" y="327710"/>
            <a:ext cx="7800687" cy="730787"/>
          </a:xfrm>
        </p:spPr>
        <p:txBody>
          <a:bodyPr/>
          <a:lstStyle/>
          <a:p>
            <a:r>
              <a:rPr lang="es-ES_tradnl" sz="2000" b="1" dirty="0"/>
              <a:t>Planificación de las sesiones</a:t>
            </a:r>
          </a:p>
          <a:p>
            <a:endParaRPr lang="es-ES" sz="2000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1FCBDE14-640F-6849-B588-F8CC5F2283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69780"/>
              </p:ext>
            </p:extLst>
          </p:nvPr>
        </p:nvGraphicFramePr>
        <p:xfrm>
          <a:off x="1311853" y="327710"/>
          <a:ext cx="8522938" cy="6077666"/>
        </p:xfrm>
        <a:graphic>
          <a:graphicData uri="http://schemas.openxmlformats.org/drawingml/2006/table">
            <a:tbl>
              <a:tblPr>
                <a:effectLst/>
                <a:tableStyleId>{073A0DAA-6AF3-43AB-8588-CEC1D06C72B9}</a:tableStyleId>
              </a:tblPr>
              <a:tblGrid>
                <a:gridCol w="2250284">
                  <a:extLst>
                    <a:ext uri="{9D8B030D-6E8A-4147-A177-3AD203B41FA5}">
                      <a16:colId xmlns:a16="http://schemas.microsoft.com/office/drawing/2014/main" val="3185949673"/>
                    </a:ext>
                  </a:extLst>
                </a:gridCol>
                <a:gridCol w="1440711">
                  <a:extLst>
                    <a:ext uri="{9D8B030D-6E8A-4147-A177-3AD203B41FA5}">
                      <a16:colId xmlns:a16="http://schemas.microsoft.com/office/drawing/2014/main" val="870755196"/>
                    </a:ext>
                  </a:extLst>
                </a:gridCol>
                <a:gridCol w="4831943">
                  <a:extLst>
                    <a:ext uri="{9D8B030D-6E8A-4147-A177-3AD203B41FA5}">
                      <a16:colId xmlns:a16="http://schemas.microsoft.com/office/drawing/2014/main" val="3537705430"/>
                    </a:ext>
                  </a:extLst>
                </a:gridCol>
              </a:tblGrid>
              <a:tr h="58305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Fecha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1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Contenido/Tema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287797988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Tutoría colectiva / Introducción Asignatura</a:t>
                      </a:r>
                      <a:r>
                        <a:rPr lang="es-ES" sz="80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.</a:t>
                      </a: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 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184670330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2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18/09/2024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Diseños experimentales- Metagenómica</a:t>
                      </a:r>
                      <a:endParaRPr lang="es-ES" sz="1050" b="0" strike="noStrike" spc="-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966458192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3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Metagenómica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343304249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4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25/09/2024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Metagenómica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854527061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5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30/09/2024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 err="1">
                          <a:latin typeface="Arial"/>
                          <a:ea typeface="Times New Roman"/>
                        </a:rPr>
                        <a:t>Metagenonómica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1465065924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6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02/10/2024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es-ES" sz="1050" b="0" strike="noStrike" spc="-1" dirty="0">
                          <a:latin typeface="Arial"/>
                          <a:ea typeface="Times New Roman"/>
                        </a:rPr>
                        <a:t>Metagenómica- Metataxonómica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2272005042"/>
                  </a:ext>
                </a:extLst>
              </a:tr>
              <a:tr h="42618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7</a:t>
                      </a:r>
                      <a:endParaRPr lang="es-ES" sz="105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07/10/2024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 b="0" strike="noStrike" spc="-35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Da</a:t>
                      </a:r>
                      <a:r>
                        <a:rPr lang="es-ES" sz="1100" b="0" strike="noStrike" spc="-32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d</a:t>
                      </a:r>
                      <a:r>
                        <a:rPr lang="es-ES" sz="11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a</a:t>
                      </a:r>
                      <a:r>
                        <a:rPr lang="es-ES" sz="1100" b="0" strike="noStrike" spc="-46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 </a:t>
                      </a:r>
                      <a:r>
                        <a:rPr lang="es-ES" sz="11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2</a:t>
                      </a:r>
                      <a:r>
                        <a:rPr lang="es-ES" sz="1100" b="0" strike="noStrike" spc="-35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 </a:t>
                      </a:r>
                      <a:r>
                        <a:rPr lang="es-ES" sz="1100" b="0" strike="noStrike" spc="-1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&amp;</a:t>
                      </a:r>
                      <a:r>
                        <a:rPr lang="es-ES" sz="1100" b="0" strike="noStrike" spc="-52" dirty="0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 </a:t>
                      </a:r>
                      <a:r>
                        <a:rPr lang="es-ES" sz="1100" b="0" strike="noStrike" spc="-32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en</a:t>
                      </a:r>
                      <a:r>
                        <a:rPr lang="es-ES" sz="1100" b="0" strike="noStrike" spc="-26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v</a:t>
                      </a:r>
                      <a:r>
                        <a:rPr lang="es-ES" sz="1100" b="0" strike="noStrike" spc="-12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i</a:t>
                      </a:r>
                      <a:r>
                        <a:rPr lang="es-ES" sz="1100" b="0" strike="noStrike" spc="-21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r</a:t>
                      </a:r>
                      <a:r>
                        <a:rPr lang="es-ES" sz="1100" b="0" strike="noStrike" spc="-32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on</a:t>
                      </a:r>
                      <a:r>
                        <a:rPr lang="es-ES" sz="1100" b="0" strike="noStrike" spc="-46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m</a:t>
                      </a:r>
                      <a:r>
                        <a:rPr lang="es-ES" sz="1100" b="0" strike="noStrike" spc="-32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en</a:t>
                      </a:r>
                      <a:r>
                        <a:rPr lang="es-ES" sz="1100" b="0" strike="noStrike" spc="-21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t</a:t>
                      </a:r>
                      <a:r>
                        <a:rPr lang="es-ES" sz="1100" b="0" strike="noStrike" spc="-1" dirty="0" err="1">
                          <a:solidFill>
                            <a:schemeClr val="tx1"/>
                          </a:solidFill>
                          <a:latin typeface="Calibri"/>
                          <a:ea typeface="Times New Roman"/>
                        </a:rPr>
                        <a:t>s</a:t>
                      </a:r>
                      <a:endParaRPr lang="es-ES" sz="1100" b="0" strike="noStrike" spc="-1" dirty="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1904226495"/>
                  </a:ext>
                </a:extLst>
              </a:tr>
              <a:tr h="805234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8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Dada 2 &amp; QIIME 2 – Práctica I</a:t>
                      </a:r>
                      <a:endParaRPr lang="es-ES" sz="1050" b="0" strike="noStrike" spc="-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3621947217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9</a:t>
                      </a:r>
                      <a:endParaRPr lang="es-ES" sz="105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16/10/2024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chemeClr val="tx1"/>
                          </a:solidFill>
                          <a:latin typeface="Arial"/>
                          <a:ea typeface="Times New Roman"/>
                        </a:rPr>
                        <a:t>QIIME 2 – Práctica II</a:t>
                      </a:r>
                      <a:endParaRPr lang="es-ES" sz="1050" b="0" strike="noStrike" spc="-1" dirty="0">
                        <a:solidFill>
                          <a:schemeClr val="tx1"/>
                        </a:solidFill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611405790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10</a:t>
                      </a:r>
                      <a:endParaRPr lang="es-ES" sz="105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21/10/2024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Análisis e interpretación de resultados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3971261339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11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23/10/2024</a:t>
                      </a:r>
                      <a:endParaRPr lang="es-ES" sz="105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0" strike="noStrike" spc="-1" dirty="0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Análisis e interpretación de resultados- Práctica I</a:t>
                      </a:r>
                      <a:endParaRPr lang="es-ES" sz="1050" b="0" strike="noStrike" spc="-1" dirty="0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2516555305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12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28/10/2024</a:t>
                      </a:r>
                      <a:endParaRPr lang="es-ES" sz="105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tabLst>
                          <a:tab pos="0" algn="l"/>
                        </a:tabLst>
                      </a:pPr>
                      <a:r>
                        <a:rPr lang="es-ES" sz="1050" b="0" strike="noStrike" spc="-1">
                          <a:solidFill>
                            <a:srgbClr val="000000"/>
                          </a:solidFill>
                          <a:latin typeface="Arial"/>
                          <a:ea typeface="Times New Roman"/>
                        </a:rPr>
                        <a:t>Análisis e interpretación de resultados- Práctica II</a:t>
                      </a:r>
                      <a:endParaRPr lang="es-ES" sz="1050" b="0" strike="noStrike" spc="-1"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2327636368"/>
                  </a:ext>
                </a:extLst>
              </a:tr>
              <a:tr h="38756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050" b="1" dirty="0">
                          <a:solidFill>
                            <a:srgbClr val="E64F13"/>
                          </a:solidFill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SESIÓN 13</a:t>
                      </a:r>
                      <a:endParaRPr lang="es-ES" sz="1050" b="1" dirty="0">
                        <a:solidFill>
                          <a:srgbClr val="E64F1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endParaRPr lang="es-ES" sz="1050" b="1" dirty="0">
                        <a:solidFill>
                          <a:srgbClr val="E64F13"/>
                        </a:solidFill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s-ES" sz="1050" b="1" dirty="0">
                          <a:solidFill>
                            <a:srgbClr val="E64F13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30/10/2024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s-ES" sz="1050" b="1" strike="noStrike" spc="-1" dirty="0">
                          <a:solidFill>
                            <a:srgbClr val="E64F13"/>
                          </a:solidFill>
                          <a:latin typeface="Calibri"/>
                          <a:ea typeface="Times New Roman"/>
                        </a:rPr>
                        <a:t>Tutoría colectiva</a:t>
                      </a:r>
                      <a:endParaRPr lang="es-ES" sz="1050" b="1" strike="noStrike" spc="-1" dirty="0">
                        <a:solidFill>
                          <a:srgbClr val="E64F13"/>
                        </a:solidFill>
                        <a:latin typeface="Times New Roman"/>
                      </a:endParaRPr>
                    </a:p>
                  </a:txBody>
                  <a:tcPr marL="68400" marR="68400"/>
                </a:tc>
                <a:extLst>
                  <a:ext uri="{0D108BD9-81ED-4DB2-BD59-A6C34878D82A}">
                    <a16:rowId xmlns:a16="http://schemas.microsoft.com/office/drawing/2014/main" val="486723286"/>
                  </a:ext>
                </a:extLst>
              </a:tr>
            </a:tbl>
          </a:graphicData>
        </a:graphic>
      </p:graphicFrame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403EF7D3-2AC0-C040-9834-4C38EA06FBC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SESIÓN 13</a:t>
            </a:r>
          </a:p>
        </p:txBody>
      </p:sp>
    </p:spTree>
    <p:extLst>
      <p:ext uri="{BB962C8B-B14F-4D97-AF65-F5344CB8AC3E}">
        <p14:creationId xmlns:p14="http://schemas.microsoft.com/office/powerpoint/2010/main" val="459992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 dirty="0"/>
              <a:t>Practica paquetes </a:t>
            </a:r>
            <a:r>
              <a:rPr lang="es-ES" b="1" dirty="0" err="1"/>
              <a:t>bioestadísticos</a:t>
            </a:r>
            <a:r>
              <a:rPr lang="es-ES" b="1" dirty="0"/>
              <a:t> de R. Relación entre el microbioma y la enfermedad de Parkinson.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1903620"/>
            <a:ext cx="10329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PICRUST </a:t>
            </a:r>
          </a:p>
          <a:p>
            <a:endParaRPr lang="es-ES" dirty="0"/>
          </a:p>
          <a:p>
            <a:r>
              <a:rPr lang="es-ES" b="1" dirty="0"/>
              <a:t>Cómo crear </a:t>
            </a:r>
            <a:r>
              <a:rPr lang="es-ES" b="1" dirty="0" err="1"/>
              <a:t>environment</a:t>
            </a:r>
            <a:r>
              <a:rPr lang="es-ES" b="1" dirty="0"/>
              <a:t>:</a:t>
            </a:r>
          </a:p>
          <a:p>
            <a:endParaRPr lang="es-ES" dirty="0"/>
          </a:p>
          <a:p>
            <a:r>
              <a:rPr lang="es-ES" dirty="0" err="1"/>
              <a:t>conda</a:t>
            </a:r>
            <a:r>
              <a:rPr lang="es-ES" dirty="0"/>
              <a:t> </a:t>
            </a:r>
            <a:r>
              <a:rPr lang="es-ES" dirty="0" err="1"/>
              <a:t>create</a:t>
            </a:r>
            <a:r>
              <a:rPr lang="es-ES" dirty="0"/>
              <a:t> -n picrust2 -c </a:t>
            </a:r>
            <a:r>
              <a:rPr lang="es-ES" dirty="0" err="1"/>
              <a:t>bioconda</a:t>
            </a:r>
            <a:r>
              <a:rPr lang="es-ES" dirty="0"/>
              <a:t> -c </a:t>
            </a:r>
            <a:r>
              <a:rPr lang="es-ES" dirty="0" err="1"/>
              <a:t>conda-forge</a:t>
            </a:r>
            <a:r>
              <a:rPr lang="es-ES" dirty="0"/>
              <a:t> picrust2=2.3.0_b</a:t>
            </a:r>
          </a:p>
          <a:p>
            <a:endParaRPr lang="es-ES" dirty="0"/>
          </a:p>
          <a:p>
            <a:r>
              <a:rPr lang="es-ES" b="1" dirty="0"/>
              <a:t>Tutorial a seguir durante la sesión: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https://</a:t>
            </a:r>
            <a:r>
              <a:rPr lang="es-ES" dirty="0" err="1"/>
              <a:t>github.com</a:t>
            </a:r>
            <a:r>
              <a:rPr lang="es-ES" dirty="0"/>
              <a:t>/</a:t>
            </a:r>
            <a:r>
              <a:rPr lang="es-ES" dirty="0" err="1"/>
              <a:t>picrust</a:t>
            </a:r>
            <a:r>
              <a:rPr lang="es-ES" dirty="0"/>
              <a:t>/picrust2/wiki/PICRUSt2-Tutorial-(v2.3.0-beta)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29BFB703-B54E-B546-B1FC-B2E9861AE3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62302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DC656-C974-604D-BB6E-2E3B8A242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158" y="4247032"/>
            <a:ext cx="10645842" cy="3433758"/>
          </a:xfrm>
        </p:spPr>
        <p:txBody>
          <a:bodyPr/>
          <a:lstStyle/>
          <a:p>
            <a:r>
              <a:rPr lang="es-ES" sz="1600" dirty="0"/>
              <a:t>https://</a:t>
            </a:r>
            <a:r>
              <a:rPr lang="es-ES" sz="1600" dirty="0" err="1"/>
              <a:t>www.davidzeleny.net</a:t>
            </a:r>
            <a:r>
              <a:rPr lang="es-ES" sz="1600" dirty="0"/>
              <a:t>/</a:t>
            </a:r>
            <a:r>
              <a:rPr lang="es-ES" sz="1600" dirty="0" err="1"/>
              <a:t>anadat</a:t>
            </a:r>
            <a:r>
              <a:rPr lang="es-ES" sz="1600" dirty="0"/>
              <a:t>-r/</a:t>
            </a:r>
            <a:r>
              <a:rPr lang="es-ES" sz="1600" dirty="0" err="1"/>
              <a:t>doku.php</a:t>
            </a:r>
            <a:r>
              <a:rPr lang="es-ES" sz="1600" dirty="0"/>
              <a:t>/</a:t>
            </a:r>
            <a:r>
              <a:rPr lang="es-ES" sz="1600" dirty="0" err="1"/>
              <a:t>en:pcoa_nmds</a:t>
            </a:r>
            <a:endParaRPr lang="es-ES" sz="1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52FB94-5EDA-6B4A-BF41-2AC70ABEB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PCoA</a:t>
            </a:r>
            <a:r>
              <a:rPr lang="es-ES" dirty="0"/>
              <a:t> &amp; </a:t>
            </a:r>
            <a:r>
              <a:rPr lang="es-ES" dirty="0" err="1"/>
              <a:t>NMDs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A576CB-113F-5B40-B5EF-6A9381784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50CAD-1564-144F-8352-61FB363B77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7817B0C-503E-B345-B860-C9A337D4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480" y="1769503"/>
            <a:ext cx="7218362" cy="373152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869AEF33-A79B-7440-BC90-C6E7133E893F}"/>
              </a:ext>
            </a:extLst>
          </p:cNvPr>
          <p:cNvSpPr/>
          <p:nvPr/>
        </p:nvSpPr>
        <p:spPr>
          <a:xfrm>
            <a:off x="586833" y="1400171"/>
            <a:ext cx="6293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/>
              <a:t>EXTRA: Duda sobre diferenciación entre </a:t>
            </a:r>
            <a:r>
              <a:rPr lang="es-ES" b="1" dirty="0" err="1"/>
              <a:t>PCoA</a:t>
            </a:r>
            <a:r>
              <a:rPr lang="es-ES" b="1" dirty="0"/>
              <a:t> &amp; NMDS</a:t>
            </a:r>
          </a:p>
        </p:txBody>
      </p:sp>
    </p:spTree>
    <p:extLst>
      <p:ext uri="{BB962C8B-B14F-4D97-AF65-F5344CB8AC3E}">
        <p14:creationId xmlns:p14="http://schemas.microsoft.com/office/powerpoint/2010/main" val="20900832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DC656-C974-604D-BB6E-2E3B8A242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158" y="3854507"/>
            <a:ext cx="10645842" cy="3433758"/>
          </a:xfrm>
        </p:spPr>
        <p:txBody>
          <a:bodyPr/>
          <a:lstStyle/>
          <a:p>
            <a:r>
              <a:rPr lang="es-ES" sz="1600" dirty="0"/>
              <a:t>https://</a:t>
            </a:r>
            <a:r>
              <a:rPr lang="es-ES" sz="1600" dirty="0" err="1"/>
              <a:t>www.davidzeleny.net</a:t>
            </a:r>
            <a:r>
              <a:rPr lang="es-ES" sz="1600" dirty="0"/>
              <a:t>/</a:t>
            </a:r>
            <a:r>
              <a:rPr lang="es-ES" sz="1600" dirty="0" err="1"/>
              <a:t>anadat</a:t>
            </a:r>
            <a:r>
              <a:rPr lang="es-ES" sz="1600" dirty="0"/>
              <a:t>-r/</a:t>
            </a:r>
            <a:r>
              <a:rPr lang="es-ES" sz="1600" dirty="0" err="1"/>
              <a:t>doku.php</a:t>
            </a:r>
            <a:r>
              <a:rPr lang="es-ES" sz="1600" dirty="0"/>
              <a:t>/</a:t>
            </a:r>
            <a:r>
              <a:rPr lang="es-ES" sz="1600" dirty="0" err="1"/>
              <a:t>en:pcoa_nmds</a:t>
            </a:r>
            <a:endParaRPr lang="es-ES" sz="1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52FB94-5EDA-6B4A-BF41-2AC70ABEB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PCoA</a:t>
            </a:r>
            <a:r>
              <a:rPr lang="es-ES" dirty="0"/>
              <a:t> &amp; </a:t>
            </a:r>
            <a:r>
              <a:rPr lang="es-ES" dirty="0" err="1"/>
              <a:t>NMDs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A576CB-113F-5B40-B5EF-6A9381784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50CAD-1564-144F-8352-61FB363B77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95580E86-5C6F-304A-BBB9-7EBED4811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863" y="1121850"/>
            <a:ext cx="6555649" cy="402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738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DC656-C974-604D-BB6E-2E3B8A242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6158" y="3854507"/>
            <a:ext cx="10645842" cy="3433758"/>
          </a:xfrm>
        </p:spPr>
        <p:txBody>
          <a:bodyPr/>
          <a:lstStyle/>
          <a:p>
            <a:r>
              <a:rPr lang="es-ES" sz="1600" dirty="0"/>
              <a:t>https://</a:t>
            </a:r>
            <a:r>
              <a:rPr lang="es-ES" sz="1600" dirty="0" err="1"/>
              <a:t>www.davidzeleny.net</a:t>
            </a:r>
            <a:r>
              <a:rPr lang="es-ES" sz="1600" dirty="0"/>
              <a:t>/</a:t>
            </a:r>
            <a:r>
              <a:rPr lang="es-ES" sz="1600" dirty="0" err="1"/>
              <a:t>anadat</a:t>
            </a:r>
            <a:r>
              <a:rPr lang="es-ES" sz="1600" dirty="0"/>
              <a:t>-r/</a:t>
            </a:r>
            <a:r>
              <a:rPr lang="es-ES" sz="1600" dirty="0" err="1"/>
              <a:t>doku.php</a:t>
            </a:r>
            <a:r>
              <a:rPr lang="es-ES" sz="1600" dirty="0"/>
              <a:t>/</a:t>
            </a:r>
            <a:r>
              <a:rPr lang="es-ES" sz="1600" dirty="0" err="1"/>
              <a:t>en:pcoa_nmds</a:t>
            </a:r>
            <a:endParaRPr lang="es-ES" sz="1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52FB94-5EDA-6B4A-BF41-2AC70ABEB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PCoA</a:t>
            </a:r>
            <a:r>
              <a:rPr lang="es-ES" dirty="0"/>
              <a:t> &amp; </a:t>
            </a:r>
            <a:r>
              <a:rPr lang="es-ES" dirty="0" err="1"/>
              <a:t>NMDs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A576CB-113F-5B40-B5EF-6A9381784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50CAD-1564-144F-8352-61FB363B77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46357F0-4AB6-8D4B-B1C5-C1D25E63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92" y="2504013"/>
            <a:ext cx="9556750" cy="226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94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DC656-C974-604D-BB6E-2E3B8A2421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5612" y="4440295"/>
            <a:ext cx="10645842" cy="3433758"/>
          </a:xfrm>
        </p:spPr>
        <p:txBody>
          <a:bodyPr/>
          <a:lstStyle/>
          <a:p>
            <a:r>
              <a:rPr lang="es-ES" sz="1600" dirty="0"/>
              <a:t>https://</a:t>
            </a:r>
            <a:r>
              <a:rPr lang="es-ES" sz="1600" dirty="0" err="1"/>
              <a:t>www.davidzeleny.net</a:t>
            </a:r>
            <a:r>
              <a:rPr lang="es-ES" sz="1600" dirty="0"/>
              <a:t>/</a:t>
            </a:r>
            <a:r>
              <a:rPr lang="es-ES" sz="1600" dirty="0" err="1"/>
              <a:t>anadat</a:t>
            </a:r>
            <a:r>
              <a:rPr lang="es-ES" sz="1600" dirty="0"/>
              <a:t>-r/</a:t>
            </a:r>
            <a:r>
              <a:rPr lang="es-ES" sz="1600" dirty="0" err="1"/>
              <a:t>doku.php</a:t>
            </a:r>
            <a:r>
              <a:rPr lang="es-ES" sz="1600" dirty="0"/>
              <a:t>/</a:t>
            </a:r>
            <a:r>
              <a:rPr lang="es-ES" sz="1600" dirty="0" err="1"/>
              <a:t>en:pcoa_nmds</a:t>
            </a:r>
            <a:endParaRPr lang="es-ES" sz="1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B52FB94-5EDA-6B4A-BF41-2AC70ABEB3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PCoA</a:t>
            </a:r>
            <a:r>
              <a:rPr lang="es-ES" dirty="0"/>
              <a:t> &amp; </a:t>
            </a:r>
            <a:r>
              <a:rPr lang="es-ES" dirty="0" err="1"/>
              <a:t>NMDs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A576CB-113F-5B40-B5EF-6A938178405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B50CAD-1564-144F-8352-61FB363B77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CD57F95-F116-6943-B2F9-40A69AF77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138" y="894089"/>
            <a:ext cx="7070791" cy="449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720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59" y="957302"/>
            <a:ext cx="79383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s-ES" b="1" dirty="0"/>
              <a:t>EXTRA: Código que se puede utilizar desde r_env_2 para ver la profundidad de secuenciación de las muestras y elegir lecturas al azar:</a:t>
            </a:r>
          </a:p>
          <a:p>
            <a:pPr lvl="0"/>
            <a:endParaRPr lang="es-ES" b="1" dirty="0"/>
          </a:p>
          <a:p>
            <a:pPr lvl="0"/>
            <a:r>
              <a:rPr lang="es-ES" dirty="0" err="1"/>
              <a:t>sample_sums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)</a:t>
            </a:r>
          </a:p>
          <a:p>
            <a:pPr lvl="0"/>
            <a:endParaRPr lang="es-ES" i="1" dirty="0"/>
          </a:p>
          <a:p>
            <a:pPr lvl="0"/>
            <a:r>
              <a:rPr lang="es-ES" dirty="0" err="1"/>
              <a:t>sort</a:t>
            </a:r>
            <a:r>
              <a:rPr lang="es-ES" dirty="0"/>
              <a:t>(</a:t>
            </a:r>
            <a:r>
              <a:rPr lang="es-ES" dirty="0" err="1"/>
              <a:t>sample_sums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)</a:t>
            </a:r>
          </a:p>
          <a:p>
            <a:pPr lvl="0"/>
            <a:endParaRPr lang="es-ES" dirty="0"/>
          </a:p>
          <a:p>
            <a:pPr lvl="0"/>
            <a:r>
              <a:rPr lang="es-ES" dirty="0" err="1"/>
              <a:t>hist</a:t>
            </a:r>
            <a:r>
              <a:rPr lang="es-ES" dirty="0"/>
              <a:t>(</a:t>
            </a:r>
            <a:r>
              <a:rPr lang="es-ES" dirty="0" err="1"/>
              <a:t>sample_sums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), </a:t>
            </a:r>
            <a:r>
              <a:rPr lang="es-ES" dirty="0" err="1"/>
              <a:t>main</a:t>
            </a:r>
            <a:r>
              <a:rPr lang="es-ES" dirty="0"/>
              <a:t>="</a:t>
            </a:r>
            <a:r>
              <a:rPr lang="es-ES" dirty="0" err="1"/>
              <a:t>Histogram</a:t>
            </a:r>
            <a:r>
              <a:rPr lang="es-ES" dirty="0"/>
              <a:t>: </a:t>
            </a:r>
            <a:r>
              <a:rPr lang="es-ES" dirty="0" err="1"/>
              <a:t>Read</a:t>
            </a:r>
            <a:r>
              <a:rPr lang="es-ES" dirty="0"/>
              <a:t> </a:t>
            </a:r>
            <a:r>
              <a:rPr lang="es-ES" dirty="0" err="1"/>
              <a:t>Counts</a:t>
            </a:r>
            <a:r>
              <a:rPr lang="es-ES" dirty="0"/>
              <a:t>", </a:t>
            </a:r>
            <a:r>
              <a:rPr lang="es-ES" dirty="0" err="1"/>
              <a:t>xlab</a:t>
            </a:r>
            <a:r>
              <a:rPr lang="es-ES" dirty="0"/>
              <a:t>="Total </a:t>
            </a:r>
            <a:r>
              <a:rPr lang="es-ES" dirty="0" err="1"/>
              <a:t>Reads</a:t>
            </a:r>
            <a:r>
              <a:rPr lang="es-ES" dirty="0"/>
              <a:t>", </a:t>
            </a:r>
            <a:r>
              <a:rPr lang="es-ES" dirty="0" err="1"/>
              <a:t>border</a:t>
            </a:r>
            <a:r>
              <a:rPr lang="es-ES" dirty="0"/>
              <a:t>="blue", col="</a:t>
            </a:r>
            <a:r>
              <a:rPr lang="es-ES" dirty="0" err="1"/>
              <a:t>green</a:t>
            </a:r>
            <a:r>
              <a:rPr lang="es-ES" dirty="0"/>
              <a:t>", las=1, </a:t>
            </a:r>
            <a:r>
              <a:rPr lang="es-ES" dirty="0" err="1"/>
              <a:t>breaks</a:t>
            </a:r>
            <a:r>
              <a:rPr lang="es-ES" dirty="0"/>
              <a:t>=12)</a:t>
            </a:r>
          </a:p>
          <a:p>
            <a:pPr lvl="0"/>
            <a:endParaRPr lang="es-ES" dirty="0"/>
          </a:p>
          <a:p>
            <a:pPr lvl="0"/>
            <a:endParaRPr lang="es-ES" dirty="0"/>
          </a:p>
          <a:p>
            <a:pPr lvl="0"/>
            <a:r>
              <a:rPr lang="es-ES" dirty="0"/>
              <a:t>(physeq_reads_1k = </a:t>
            </a:r>
            <a:r>
              <a:rPr lang="es-ES" dirty="0" err="1"/>
              <a:t>prune_samples</a:t>
            </a:r>
            <a:r>
              <a:rPr lang="es-ES" dirty="0"/>
              <a:t>(</a:t>
            </a:r>
            <a:r>
              <a:rPr lang="es-ES" dirty="0" err="1"/>
              <a:t>sample_sums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) &gt; 1000, </a:t>
            </a:r>
            <a:r>
              <a:rPr lang="es-ES" dirty="0" err="1"/>
              <a:t>physeq</a:t>
            </a:r>
            <a:r>
              <a:rPr lang="es-ES" dirty="0"/>
              <a:t>))</a:t>
            </a:r>
          </a:p>
          <a:p>
            <a:pPr lvl="0"/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E1C623F-7269-7A41-A57B-315F796BABE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89785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E260BE3-BA3D-F747-BB5B-4A4CB22DA84A}"/>
              </a:ext>
            </a:extLst>
          </p:cNvPr>
          <p:cNvSpPr txBox="1"/>
          <p:nvPr/>
        </p:nvSpPr>
        <p:spPr>
          <a:xfrm>
            <a:off x="931360" y="2276725"/>
            <a:ext cx="112606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Counts</a:t>
            </a:r>
            <a:r>
              <a:rPr lang="es-ES" dirty="0"/>
              <a:t> can be </a:t>
            </a:r>
            <a:r>
              <a:rPr lang="es-ES" dirty="0" err="1"/>
              <a:t>converted</a:t>
            </a:r>
            <a:r>
              <a:rPr lang="es-ES" dirty="0"/>
              <a:t> to </a:t>
            </a:r>
            <a:r>
              <a:rPr lang="es-ES" dirty="0" err="1"/>
              <a:t>relative</a:t>
            </a:r>
            <a:r>
              <a:rPr lang="es-ES" dirty="0"/>
              <a:t> </a:t>
            </a:r>
            <a:r>
              <a:rPr lang="es-ES" dirty="0" err="1"/>
              <a:t>abundances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 total sum </a:t>
            </a:r>
            <a:r>
              <a:rPr lang="es-ES" dirty="0" err="1"/>
              <a:t>scaling</a:t>
            </a:r>
            <a:r>
              <a:rPr lang="es-ES" dirty="0"/>
              <a:t>)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transform_sample_counts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. </a:t>
            </a:r>
            <a:r>
              <a:rPr lang="es-ES" dirty="0" err="1"/>
              <a:t>They</a:t>
            </a:r>
            <a:r>
              <a:rPr lang="es-ES" dirty="0"/>
              <a:t> can </a:t>
            </a:r>
            <a:r>
              <a:rPr lang="es-ES" dirty="0" err="1"/>
              <a:t>also</a:t>
            </a:r>
            <a:r>
              <a:rPr lang="es-ES" dirty="0"/>
              <a:t> be </a:t>
            </a:r>
            <a:r>
              <a:rPr lang="es-ES" dirty="0" err="1"/>
              <a:t>subsampled</a:t>
            </a:r>
            <a:r>
              <a:rPr lang="es-ES" dirty="0"/>
              <a:t>/</a:t>
            </a:r>
            <a:r>
              <a:rPr lang="es-ES" dirty="0" err="1"/>
              <a:t>rarified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rarefy_even_depth</a:t>
            </a:r>
            <a:r>
              <a:rPr lang="es-ES" dirty="0"/>
              <a:t> </a:t>
            </a:r>
            <a:r>
              <a:rPr lang="es-ES" dirty="0" err="1"/>
              <a:t>function</a:t>
            </a:r>
            <a:r>
              <a:rPr lang="es-ES" dirty="0"/>
              <a:t>. </a:t>
            </a:r>
            <a:r>
              <a:rPr lang="es-ES" dirty="0" err="1"/>
              <a:t>However</a:t>
            </a:r>
            <a:r>
              <a:rPr lang="es-ES" dirty="0"/>
              <a:t>, </a:t>
            </a:r>
            <a:r>
              <a:rPr lang="es-ES" dirty="0" err="1"/>
              <a:t>subsampling</a:t>
            </a:r>
            <a:r>
              <a:rPr lang="es-ES" dirty="0"/>
              <a:t> to </a:t>
            </a:r>
            <a:r>
              <a:rPr lang="es-ES" dirty="0" err="1"/>
              <a:t>account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differences</a:t>
            </a:r>
            <a:r>
              <a:rPr lang="es-ES" dirty="0"/>
              <a:t> in </a:t>
            </a:r>
            <a:r>
              <a:rPr lang="es-ES" dirty="0" err="1"/>
              <a:t>sequencing</a:t>
            </a:r>
            <a:r>
              <a:rPr lang="es-ES" dirty="0"/>
              <a:t> </a:t>
            </a:r>
            <a:r>
              <a:rPr lang="es-ES" dirty="0" err="1"/>
              <a:t>depth</a:t>
            </a:r>
            <a:r>
              <a:rPr lang="es-ES" dirty="0"/>
              <a:t> </a:t>
            </a:r>
            <a:r>
              <a:rPr lang="es-ES" dirty="0" err="1"/>
              <a:t>acorss</a:t>
            </a:r>
            <a:r>
              <a:rPr lang="es-ES" dirty="0"/>
              <a:t> </a:t>
            </a:r>
            <a:r>
              <a:rPr lang="es-ES" dirty="0" err="1"/>
              <a:t>samples</a:t>
            </a:r>
            <a:r>
              <a:rPr lang="es-ES" dirty="0"/>
              <a:t> has </a:t>
            </a:r>
            <a:r>
              <a:rPr lang="es-ES" dirty="0" err="1"/>
              <a:t>important</a:t>
            </a:r>
            <a:r>
              <a:rPr lang="es-ES" dirty="0"/>
              <a:t> </a:t>
            </a:r>
            <a:r>
              <a:rPr lang="es-ES" dirty="0" err="1"/>
              <a:t>limitations</a:t>
            </a:r>
            <a:r>
              <a:rPr lang="es-ES" dirty="0"/>
              <a:t>. </a:t>
            </a:r>
            <a:r>
              <a:rPr lang="es-ES" dirty="0" err="1"/>
              <a:t>See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papers</a:t>
            </a:r>
            <a:r>
              <a:rPr lang="es-ES" dirty="0"/>
              <a:t> </a:t>
            </a:r>
            <a:r>
              <a:rPr lang="es-ES" dirty="0" err="1"/>
              <a:t>below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a more in-</a:t>
            </a:r>
            <a:r>
              <a:rPr lang="es-ES" dirty="0" err="1"/>
              <a:t>depth</a:t>
            </a:r>
            <a:r>
              <a:rPr lang="es-ES" dirty="0"/>
              <a:t> </a:t>
            </a:r>
            <a:r>
              <a:rPr lang="es-ES" dirty="0" err="1"/>
              <a:t>discussion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>
                <a:hlinkClick r:id="rId2"/>
              </a:rPr>
              <a:t>McMurdie and Holmes, Waste Not, Want Not: Why Rarefying Microbiome Data Is Inadmissible</a:t>
            </a:r>
            <a:endParaRPr lang="es-ES" dirty="0"/>
          </a:p>
          <a:p>
            <a:r>
              <a:rPr lang="es-ES" dirty="0">
                <a:hlinkClick r:id="rId3"/>
              </a:rPr>
              <a:t>Weiss et. al., Normalization and microbial differential abundance strategies depend upon data characteristics</a:t>
            </a:r>
            <a:endParaRPr lang="es-ES" dirty="0"/>
          </a:p>
          <a:p>
            <a:br>
              <a:rPr lang="es-ES" dirty="0"/>
            </a:br>
            <a:endParaRPr lang="es-ES" dirty="0"/>
          </a:p>
          <a:p>
            <a:r>
              <a:rPr lang="es-ES" dirty="0" err="1"/>
              <a:t>ps_relabund</a:t>
            </a:r>
            <a:r>
              <a:rPr lang="es-ES" dirty="0"/>
              <a:t> &lt;- </a:t>
            </a:r>
            <a:r>
              <a:rPr lang="es-ES" dirty="0" err="1"/>
              <a:t>transform_sample_counts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, </a:t>
            </a:r>
            <a:r>
              <a:rPr lang="es-ES" b="1" dirty="0" err="1"/>
              <a:t>function</a:t>
            </a:r>
            <a:r>
              <a:rPr lang="es-ES" dirty="0"/>
              <a:t>(x) x / sum(x)) </a:t>
            </a:r>
            <a:r>
              <a:rPr lang="es-ES" dirty="0" err="1"/>
              <a:t>otu_table</a:t>
            </a:r>
            <a:r>
              <a:rPr lang="es-ES" dirty="0"/>
              <a:t>(</a:t>
            </a:r>
            <a:r>
              <a:rPr lang="es-ES" dirty="0" err="1"/>
              <a:t>ps_relabund</a:t>
            </a:r>
            <a:r>
              <a:rPr lang="es-ES" dirty="0"/>
              <a:t>)[1:5, 1:5]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2C644919-7969-D24E-8474-F3B86CEA8997}"/>
              </a:ext>
            </a:extLst>
          </p:cNvPr>
          <p:cNvSpPr/>
          <p:nvPr/>
        </p:nvSpPr>
        <p:spPr>
          <a:xfrm>
            <a:off x="1385456" y="13035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www.nicholas-ollberding.com</a:t>
            </a:r>
            <a:r>
              <a:rPr lang="es-ES" dirty="0"/>
              <a:t>/post/</a:t>
            </a:r>
            <a:r>
              <a:rPr lang="es-ES" dirty="0" err="1"/>
              <a:t>introduction</a:t>
            </a:r>
            <a:r>
              <a:rPr lang="es-ES" dirty="0"/>
              <a:t>-to-</a:t>
            </a:r>
            <a:r>
              <a:rPr lang="es-ES" dirty="0" err="1"/>
              <a:t>phyloseq</a:t>
            </a:r>
            <a:r>
              <a:rPr lang="es-ES" dirty="0"/>
              <a:t>/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EFE0482-DA01-BF4B-86F9-56A3175D143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22F18A8-E32F-6F4F-86BC-C90A761BA350}"/>
              </a:ext>
            </a:extLst>
          </p:cNvPr>
          <p:cNvSpPr/>
          <p:nvPr/>
        </p:nvSpPr>
        <p:spPr>
          <a:xfrm>
            <a:off x="913953" y="33207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s-ES" b="1" dirty="0"/>
              <a:t>EXTRA: Código que se puede utilizar desde r_env_2 para ver la profundidad de secuenciación de las muestras y elegir lecturas al azar:</a:t>
            </a:r>
          </a:p>
        </p:txBody>
      </p:sp>
    </p:spTree>
    <p:extLst>
      <p:ext uri="{BB962C8B-B14F-4D97-AF65-F5344CB8AC3E}">
        <p14:creationId xmlns:p14="http://schemas.microsoft.com/office/powerpoint/2010/main" val="2755822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F1926B6-5F01-A946-B095-22ADF07488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/>
              <a:t>título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2F3AFB9E-4252-6743-9E75-6EE4BF35B588}"/>
              </a:ext>
            </a:extLst>
          </p:cNvPr>
          <p:cNvSpPr/>
          <p:nvPr/>
        </p:nvSpPr>
        <p:spPr>
          <a:xfrm>
            <a:off x="694556" y="1905505"/>
            <a:ext cx="10049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Helvetica" pitchFamily="2" charset="0"/>
              </a:rPr>
              <a:t>.</a:t>
            </a:r>
          </a:p>
          <a:p>
            <a:endParaRPr lang="es-ES" dirty="0">
              <a:solidFill>
                <a:srgbClr val="0000CD"/>
              </a:solidFill>
              <a:effectLst/>
              <a:latin typeface="Helvetica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443D023-914A-FA47-8B3A-C6DCC9A4079B}"/>
              </a:ext>
            </a:extLst>
          </p:cNvPr>
          <p:cNvSpPr/>
          <p:nvPr/>
        </p:nvSpPr>
        <p:spPr>
          <a:xfrm>
            <a:off x="1447800" y="1166841"/>
            <a:ext cx="88789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/>
              <a:t>EXTRA: Código que se puede utilizar desde r_env_2 para escoger </a:t>
            </a:r>
            <a:r>
              <a:rPr lang="es-ES" b="1"/>
              <a:t>taxones únicos:</a:t>
            </a:r>
            <a:endParaRPr lang="es-ES" b="1" dirty="0"/>
          </a:p>
          <a:p>
            <a:endParaRPr lang="es-ES" b="1" dirty="0">
              <a:hlinkClick r:id="rId2"/>
            </a:endParaRPr>
          </a:p>
          <a:p>
            <a:endParaRPr lang="es-ES" b="1" dirty="0">
              <a:hlinkClick r:id="rId2"/>
            </a:endParaRPr>
          </a:p>
          <a:p>
            <a:r>
              <a:rPr lang="es-ES" b="1" dirty="0">
                <a:hlinkClick r:id="rId2"/>
              </a:rPr>
              <a:t>Phyloseq</a:t>
            </a:r>
          </a:p>
          <a:p>
            <a:endParaRPr lang="es-ES" b="1" dirty="0">
              <a:hlinkClick r:id="rId2"/>
            </a:endParaRPr>
          </a:p>
          <a:p>
            <a:r>
              <a:rPr lang="es-ES" b="1" dirty="0">
                <a:hlinkClick r:id="rId2"/>
              </a:rPr>
              <a:t>get_taxa_unique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, </a:t>
            </a:r>
            <a:r>
              <a:rPr lang="es-ES" dirty="0" err="1"/>
              <a:t>taxonomic.rank</a:t>
            </a:r>
            <a:r>
              <a:rPr lang="es-ES" dirty="0"/>
              <a:t>=</a:t>
            </a:r>
            <a:r>
              <a:rPr lang="es-ES" dirty="0">
                <a:hlinkClick r:id="rId3"/>
              </a:rPr>
              <a:t>rank_names</a:t>
            </a:r>
            <a:r>
              <a:rPr lang="es-ES" dirty="0"/>
              <a:t>(</a:t>
            </a:r>
            <a:r>
              <a:rPr lang="es-ES" dirty="0" err="1"/>
              <a:t>physeq</a:t>
            </a:r>
            <a:r>
              <a:rPr lang="es-ES" dirty="0"/>
              <a:t>)[1], </a:t>
            </a:r>
            <a:r>
              <a:rPr lang="es-ES" dirty="0" err="1"/>
              <a:t>errorIfNULL</a:t>
            </a:r>
            <a:r>
              <a:rPr lang="es-ES" dirty="0"/>
              <a:t>=</a:t>
            </a:r>
            <a:r>
              <a:rPr lang="es-ES" b="1" dirty="0">
                <a:hlinkClick r:id="rId4"/>
              </a:rPr>
              <a:t>TRUE</a:t>
            </a:r>
            <a:r>
              <a:rPr lang="es-ES" dirty="0"/>
              <a:t>)</a:t>
            </a:r>
            <a:endParaRPr lang="es-E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1236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9BA48434-93B9-FE47-BC51-EF7D2545C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197785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626671"/>
            <a:ext cx="10778837" cy="312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8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Plataforma web que se utiliza mucho en investigación para analizar datos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bioinformáticos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distinta índole. 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Código abierto y es muy utilizada por investigadores con menos conocimientos o recursos computacionales en su propio ordenador para llevar a cabo los distintos análisis, ya que no hace falta instalar ni descargar ningún programa, si no que se trabaja a través del propio servidor.</a:t>
            </a:r>
          </a:p>
          <a:p>
            <a:pPr marL="285750" indent="-285750">
              <a:spcAft>
                <a:spcPts val="1000"/>
              </a:spcAft>
              <a:buFontTx/>
              <a:buChar char="-"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Galaxy existen </a:t>
            </a:r>
            <a:r>
              <a:rPr lang="es-ES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dos flujos de trabajo 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referidos a la </a:t>
            </a:r>
            <a:r>
              <a:rPr lang="es-ES" b="1" dirty="0">
                <a:solidFill>
                  <a:schemeClr val="bg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metagenómica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que permiten al usuario ir introduciendo los archivos que la interfaz web le va pidiendo y exportar el resultado de los análisis: 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Metagenomic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s-ES" b="1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</a:t>
            </a:r>
            <a:r>
              <a:rPr lang="es-ES" b="1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mothur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E15D602-151B-BC48-ADA6-AEF123DBA6D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504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626671"/>
            <a:ext cx="10778837" cy="3117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8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</a:t>
            </a:r>
          </a:p>
          <a:p>
            <a:pPr>
              <a:spcAft>
                <a:spcPts val="1000"/>
              </a:spcAft>
            </a:pP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Metagenomic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  <a:r>
              <a:rPr lang="es-ES" b="1" dirty="0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spcAft>
                <a:spcPts val="10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-Incluye herramientas distintas como DADA2, VSEARCH,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kraken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etc. que permiten realizar distintas etapas del flujo de trabajo. </a:t>
            </a:r>
          </a:p>
          <a:p>
            <a:pPr>
              <a:spcAft>
                <a:spcPts val="1000"/>
              </a:spcAft>
            </a:pPr>
            <a:r>
              <a:rPr lang="es-ES" b="1" dirty="0" err="1">
                <a:solidFill>
                  <a:srgbClr val="E64F1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Mothur</a:t>
            </a:r>
            <a:endParaRPr lang="es-ES" b="1" dirty="0">
              <a:solidFill>
                <a:srgbClr val="E64F13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Aft>
                <a:spcPts val="10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-Permite utilizar este programa desde la interfaz de Galaxy, que resulta más intuitiva que el uso de este programa desde nuestro ordenador.</a:t>
            </a: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 el apartado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Metagenomics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se encuentran tres flujos más: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Qiime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DNA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Metabarcoding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Virology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2B9C895-D9A4-1449-9564-2DB1DB47E1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1212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626671"/>
            <a:ext cx="107788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8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FC6A8ED-DC1D-BE43-A8F3-EA5124E487EB}"/>
              </a:ext>
            </a:extLst>
          </p:cNvPr>
          <p:cNvSpPr/>
          <p:nvPr/>
        </p:nvSpPr>
        <p:spPr>
          <a:xfrm>
            <a:off x="8058150" y="5968018"/>
            <a:ext cx="2219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https://</a:t>
            </a:r>
            <a:r>
              <a:rPr lang="es-ES" dirty="0" err="1"/>
              <a:t>usegalaxy.eu</a:t>
            </a:r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24DBBC1-5DAC-1D49-ADD4-734858CC7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148" y="1826485"/>
            <a:ext cx="7361396" cy="4141533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EFA04616-29B6-444F-9640-01F8B695B732}"/>
              </a:ext>
            </a:extLst>
          </p:cNvPr>
          <p:cNvSpPr/>
          <p:nvPr/>
        </p:nvSpPr>
        <p:spPr>
          <a:xfrm>
            <a:off x="2766274" y="4682359"/>
            <a:ext cx="2569770" cy="1485473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5649E68-6EB9-0549-A7A6-F6A3953B485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094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626671"/>
            <a:ext cx="10778837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8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Galaxy. 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Opciones dentro de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</a:rPr>
              <a:t>Metagenomic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</a:rPr>
              <a:t>Analysis</a:t>
            </a:r>
            <a:endParaRPr lang="es-E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spcAft>
                <a:spcPts val="1000"/>
              </a:spcAft>
            </a:pPr>
            <a:endParaRPr lang="es-ES" sz="2800" b="1" dirty="0">
              <a:solidFill>
                <a:srgbClr val="E64F13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0C1D767-94A3-CB4A-ABD6-9B4A552A5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45" y="2182347"/>
            <a:ext cx="2823036" cy="4675653"/>
          </a:xfrm>
          <a:prstGeom prst="rect">
            <a:avLst/>
          </a:prstGeom>
        </p:spPr>
      </p:pic>
      <p:pic>
        <p:nvPicPr>
          <p:cNvPr id="12" name="Imagen 11" descr="Texto&#10;&#10;Descripción generada automáticamente con confianza media">
            <a:extLst>
              <a:ext uri="{FF2B5EF4-FFF2-40B4-BE49-F238E27FC236}">
                <a16:creationId xmlns:a16="http://schemas.microsoft.com/office/drawing/2014/main" id="{91F825D8-8DAE-6749-B1A3-20A42813D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706" y="2182346"/>
            <a:ext cx="2886267" cy="4699301"/>
          </a:xfrm>
          <a:prstGeom prst="rect">
            <a:avLst/>
          </a:prstGeom>
        </p:spPr>
      </p:pic>
      <p:pic>
        <p:nvPicPr>
          <p:cNvPr id="14" name="Imagen 13" descr="Interfaz de usuario gráfica, Texto, Aplicación&#10;&#10;Descripción generada automáticamente con confianza media">
            <a:extLst>
              <a:ext uri="{FF2B5EF4-FFF2-40B4-BE49-F238E27FC236}">
                <a16:creationId xmlns:a16="http://schemas.microsoft.com/office/drawing/2014/main" id="{36F10A4B-E57C-FE49-8B11-3755A45C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098" y="2172529"/>
            <a:ext cx="2453188" cy="46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81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BC0C255-0699-0C49-ACE3-8FB7BB86EA9F}"/>
              </a:ext>
            </a:extLst>
          </p:cNvPr>
          <p:cNvSpPr/>
          <p:nvPr/>
        </p:nvSpPr>
        <p:spPr>
          <a:xfrm>
            <a:off x="307686" y="1903620"/>
            <a:ext cx="10952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 </a:t>
            </a:r>
          </a:p>
          <a:p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626671"/>
            <a:ext cx="10778837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8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Galaxy. 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Opciones dentro de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</a:rPr>
              <a:t>Metagenomic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</a:rPr>
              <a:t>Analysis</a:t>
            </a:r>
            <a:endParaRPr lang="es-E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spcAft>
                <a:spcPts val="1000"/>
              </a:spcAft>
            </a:pPr>
            <a:endParaRPr lang="es-ES" sz="2800" b="1" dirty="0">
              <a:solidFill>
                <a:srgbClr val="E64F13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90F0FB68-DFD7-BA4C-AB5A-809DEA455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932" y="2156642"/>
            <a:ext cx="2858116" cy="4720107"/>
          </a:xfrm>
          <a:prstGeom prst="rect">
            <a:avLst/>
          </a:prstGeom>
        </p:spPr>
      </p:pic>
      <p:pic>
        <p:nvPicPr>
          <p:cNvPr id="11" name="Imagen 10" descr="Texto&#10;&#10;Descripción generada automáticamente">
            <a:extLst>
              <a:ext uri="{FF2B5EF4-FFF2-40B4-BE49-F238E27FC236}">
                <a16:creationId xmlns:a16="http://schemas.microsoft.com/office/drawing/2014/main" id="{32995213-40F3-654B-98BB-ACFFEA49B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064" y="1950709"/>
            <a:ext cx="2985479" cy="4926040"/>
          </a:xfrm>
          <a:prstGeom prst="rect">
            <a:avLst/>
          </a:prstGeom>
        </p:spPr>
      </p:pic>
      <p:pic>
        <p:nvPicPr>
          <p:cNvPr id="15" name="Imagen 14" descr="Texto&#10;&#10;Descripción generada automáticamente">
            <a:extLst>
              <a:ext uri="{FF2B5EF4-FFF2-40B4-BE49-F238E27FC236}">
                <a16:creationId xmlns:a16="http://schemas.microsoft.com/office/drawing/2014/main" id="{BCE80D17-88D9-4645-8942-215F4B74C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81" y="2165090"/>
            <a:ext cx="2608935" cy="471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84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F177E459-2E8B-714F-B221-7111D6696747}"/>
              </a:ext>
            </a:extLst>
          </p:cNvPr>
          <p:cNvSpPr/>
          <p:nvPr/>
        </p:nvSpPr>
        <p:spPr>
          <a:xfrm>
            <a:off x="8173753" y="1257339"/>
            <a:ext cx="2632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D2A85290-6D67-1B4C-A9D9-D7943FC0350B}"/>
              </a:ext>
            </a:extLst>
          </p:cNvPr>
          <p:cNvSpPr txBox="1">
            <a:spLocks/>
          </p:cNvSpPr>
          <p:nvPr/>
        </p:nvSpPr>
        <p:spPr>
          <a:xfrm>
            <a:off x="257463" y="249603"/>
            <a:ext cx="7800687" cy="7307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100" b="0" i="0" kern="1200">
                <a:solidFill>
                  <a:schemeClr val="bg2"/>
                </a:solidFill>
                <a:latin typeface="Periodico Display" panose="02000504080000020004" pitchFamily="2" charset="77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Otras herramientas e interfaces web para llevar a cabo análisis en estudios </a:t>
            </a:r>
            <a:r>
              <a:rPr lang="es-ES" dirty="0" err="1"/>
              <a:t>ómicos</a:t>
            </a:r>
            <a:r>
              <a:rPr lang="es-ES" dirty="0"/>
              <a:t> de poblaciones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9DB91B9-2278-3441-B4CB-594468C54D4C}"/>
              </a:ext>
            </a:extLst>
          </p:cNvPr>
          <p:cNvSpPr/>
          <p:nvPr/>
        </p:nvSpPr>
        <p:spPr>
          <a:xfrm>
            <a:off x="706581" y="1626671"/>
            <a:ext cx="10778837" cy="1082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000"/>
              </a:spcAft>
            </a:pPr>
            <a:r>
              <a:rPr lang="es-ES" sz="2800" b="1" dirty="0">
                <a:solidFill>
                  <a:srgbClr val="E64F13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Galaxy. 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Opciones dentro de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</a:rPr>
              <a:t>Metagenomic</a:t>
            </a:r>
            <a:r>
              <a:rPr lang="es-ES" dirty="0"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" dirty="0" err="1">
                <a:latin typeface="Arial" panose="020B0604020202020204" pitchFamily="34" charset="0"/>
                <a:ea typeface="Calibri" panose="020F0502020204030204" pitchFamily="34" charset="0"/>
              </a:rPr>
              <a:t>Analysis</a:t>
            </a:r>
            <a:endParaRPr lang="es-ES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spcAft>
                <a:spcPts val="1000"/>
              </a:spcAft>
            </a:pPr>
            <a:endParaRPr lang="es-ES" sz="2800" b="1" dirty="0">
              <a:solidFill>
                <a:srgbClr val="E64F13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4378B04C-2BF8-5845-81E3-7A266EF033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3121D522-5AA9-164A-92D2-9C8DDEC70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1" y="2270234"/>
            <a:ext cx="2819672" cy="4568716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57B8BE7-3B10-B645-9597-176C72280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505" y="2270234"/>
            <a:ext cx="2500066" cy="4600882"/>
          </a:xfrm>
          <a:prstGeom prst="rect">
            <a:avLst/>
          </a:prstGeom>
        </p:spPr>
      </p:pic>
      <p:pic>
        <p:nvPicPr>
          <p:cNvPr id="17" name="Imagen 16" descr="Texto&#10;&#10;Descripción generada automáticamente con confianza baja">
            <a:extLst>
              <a:ext uri="{FF2B5EF4-FFF2-40B4-BE49-F238E27FC236}">
                <a16:creationId xmlns:a16="http://schemas.microsoft.com/office/drawing/2014/main" id="{AE63E395-AD4C-C141-B444-8245E5A63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5994" y="1983684"/>
            <a:ext cx="2819672" cy="488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01079"/>
      </p:ext>
    </p:extLst>
  </p:cSld>
  <p:clrMapOvr>
    <a:masterClrMapping/>
  </p:clrMapOvr>
</p:sld>
</file>

<file path=ppt/theme/theme1.xml><?xml version="1.0" encoding="utf-8"?>
<a:theme xmlns:a="http://schemas.openxmlformats.org/drawingml/2006/main" name="Caratulas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D6AD5BDC-0BBE-BA4E-8263-E0887E4E75BB}"/>
    </a:ext>
  </a:extLst>
</a:theme>
</file>

<file path=ppt/theme/theme2.xml><?xml version="1.0" encoding="utf-8"?>
<a:theme xmlns:a="http://schemas.openxmlformats.org/drawingml/2006/main" name="Capítulo">
  <a:themeElements>
    <a:clrScheme name="Viu">
      <a:dk1>
        <a:srgbClr val="000000"/>
      </a:dk1>
      <a:lt1>
        <a:srgbClr val="FFFFFF"/>
      </a:lt1>
      <a:dk2>
        <a:srgbClr val="CDCFCE"/>
      </a:dk2>
      <a:lt2>
        <a:srgbClr val="FFFFFF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1F0C2304-CBCC-B64F-A294-FFB31C1B0435}"/>
    </a:ext>
  </a:extLst>
</a:theme>
</file>

<file path=ppt/theme/theme3.xml><?xml version="1.0" encoding="utf-8"?>
<a:theme xmlns:a="http://schemas.openxmlformats.org/drawingml/2006/main" name="Destacados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CB959A07-0623-4844-BF21-F38DDB541755}"/>
    </a:ext>
  </a:extLst>
</a:theme>
</file>

<file path=ppt/theme/theme4.xml><?xml version="1.0" encoding="utf-8"?>
<a:theme xmlns:a="http://schemas.openxmlformats.org/drawingml/2006/main" name="Contenido Slide">
  <a:themeElements>
    <a:clrScheme name="Viu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FDECE8"/>
      </a:accent1>
      <a:accent2>
        <a:srgbClr val="F5B8A1"/>
      </a:accent2>
      <a:accent3>
        <a:srgbClr val="F19672"/>
      </a:accent3>
      <a:accent4>
        <a:srgbClr val="F3A788"/>
      </a:accent4>
      <a:accent5>
        <a:srgbClr val="EB7243"/>
      </a:accent5>
      <a:accent6>
        <a:srgbClr val="E64F12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BB69BB77-6BDA-9E44-B237-9ABF44CF2275}"/>
    </a:ext>
  </a:extLst>
</a:theme>
</file>

<file path=ppt/theme/theme5.xml><?xml version="1.0" encoding="utf-8"?>
<a:theme xmlns:a="http://schemas.openxmlformats.org/drawingml/2006/main" name="Gráficos">
  <a:themeElements>
    <a:clrScheme name="Viu gráficos">
      <a:dk1>
        <a:srgbClr val="000000"/>
      </a:dk1>
      <a:lt1>
        <a:srgbClr val="FFFFFF"/>
      </a:lt1>
      <a:dk2>
        <a:srgbClr val="CDCFCE"/>
      </a:dk2>
      <a:lt2>
        <a:srgbClr val="E54E13"/>
      </a:lt2>
      <a:accent1>
        <a:srgbClr val="E45115"/>
      </a:accent1>
      <a:accent2>
        <a:srgbClr val="EC7240"/>
      </a:accent2>
      <a:accent3>
        <a:srgbClr val="F2A788"/>
      </a:accent3>
      <a:accent4>
        <a:srgbClr val="F19672"/>
      </a:accent4>
      <a:accent5>
        <a:srgbClr val="F5B8A0"/>
      </a:accent5>
      <a:accent6>
        <a:srgbClr val="FEEDE5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UMMA_PlantillaPpt_VIU_V3 TIPOS CORPORATIVAS" id="{0945344E-95D9-F64E-A5CC-664A37B35252}" vid="{2044519A-EC62-8F43-A324-B8425A2A0DD8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SUMMA_PlantillaPpt_VIU_V3 TIPOS CORPORATIVAS</Template>
  <TotalTime>8189</TotalTime>
  <Words>2096</Words>
  <Application>Microsoft Macintosh PowerPoint</Application>
  <PresentationFormat>Panorámica</PresentationFormat>
  <Paragraphs>270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5</vt:i4>
      </vt:variant>
      <vt:variant>
        <vt:lpstr>Títulos de diapositiva</vt:lpstr>
      </vt:variant>
      <vt:variant>
        <vt:i4>38</vt:i4>
      </vt:variant>
    </vt:vector>
  </HeadingPairs>
  <TitlesOfParts>
    <vt:vector size="53" baseType="lpstr">
      <vt:lpstr>Apex New</vt:lpstr>
      <vt:lpstr>ApexNew-Light</vt:lpstr>
      <vt:lpstr>Arial</vt:lpstr>
      <vt:lpstr>Calibri</vt:lpstr>
      <vt:lpstr>FS Pimlico</vt:lpstr>
      <vt:lpstr>Helvetica</vt:lpstr>
      <vt:lpstr>Periodico Display</vt:lpstr>
      <vt:lpstr>Periodico Display UltraLight</vt:lpstr>
      <vt:lpstr>Times New Roman</vt:lpstr>
      <vt:lpstr>Visuelt Pro</vt:lpstr>
      <vt:lpstr>Caratulas</vt:lpstr>
      <vt:lpstr>Capítulo</vt:lpstr>
      <vt:lpstr>Destacados Slide</vt:lpstr>
      <vt:lpstr>Contenido Slide</vt:lpstr>
      <vt:lpstr>Gráficos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https://www.davidzeleny.net/anadat-r/doku.php/en:pcoa_nmds</vt:lpstr>
      <vt:lpstr>https://www.davidzeleny.net/anadat-r/doku.php/en:pcoa_nmds</vt:lpstr>
      <vt:lpstr>https://www.davidzeleny.net/anadat-r/doku.php/en:pcoa_nmds</vt:lpstr>
      <vt:lpstr>https://www.davidzeleny.net/anadat-r/doku.php/en:pcoa_nmds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Planeta Sistemas y Operaciones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Lucas Milián Pascual</dc:creator>
  <cp:lastModifiedBy>Maria Lairon Peris</cp:lastModifiedBy>
  <cp:revision>23</cp:revision>
  <dcterms:created xsi:type="dcterms:W3CDTF">2020-12-02T10:46:51Z</dcterms:created>
  <dcterms:modified xsi:type="dcterms:W3CDTF">2024-05-01T10:39:07Z</dcterms:modified>
</cp:coreProperties>
</file>